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heme/themeOverride12.xml" ContentType="application/vnd.openxmlformats-officedocument.themeOverr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theme/themeOverride1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6.xml" ContentType="application/vnd.openxmlformats-officedocument.themeOverride+xml"/>
  <Override PartName="/ppt/notesSlides/notesSlide28.xml" ContentType="application/vnd.openxmlformats-officedocument.presentationml.notesSlide+xml"/>
  <Override PartName="/ppt/theme/themeOverride1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9.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0.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xml" ContentType="application/vnd.openxmlformats-officedocument.presentationml.tags+xml"/>
  <Override PartName="/ppt/notesSlides/notesSlide64.xml" ContentType="application/vnd.openxmlformats-officedocument.presentationml.notesSlide+xml"/>
  <Override PartName="/ppt/tags/tag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2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37" r:id="rId5"/>
    <p:sldMasterId id="2147483751" r:id="rId6"/>
    <p:sldMasterId id="2147483758" r:id="rId7"/>
    <p:sldMasterId id="2147483794" r:id="rId8"/>
    <p:sldMasterId id="2147483848" r:id="rId9"/>
    <p:sldMasterId id="2147483860" r:id="rId10"/>
    <p:sldMasterId id="2147483872" r:id="rId11"/>
    <p:sldMasterId id="2147483884" r:id="rId12"/>
    <p:sldMasterId id="2147483896" r:id="rId13"/>
    <p:sldMasterId id="2147483908" r:id="rId14"/>
    <p:sldMasterId id="2147483920" r:id="rId15"/>
    <p:sldMasterId id="2147483924" r:id="rId16"/>
    <p:sldMasterId id="2147483948" r:id="rId17"/>
    <p:sldMasterId id="2147483961" r:id="rId18"/>
  </p:sldMasterIdLst>
  <p:notesMasterIdLst>
    <p:notesMasterId r:id="rId97"/>
  </p:notesMasterIdLst>
  <p:sldIdLst>
    <p:sldId id="315" r:id="rId19"/>
    <p:sldId id="444" r:id="rId20"/>
    <p:sldId id="344" r:id="rId21"/>
    <p:sldId id="348" r:id="rId22"/>
    <p:sldId id="351" r:id="rId23"/>
    <p:sldId id="359" r:id="rId24"/>
    <p:sldId id="407" r:id="rId25"/>
    <p:sldId id="346" r:id="rId26"/>
    <p:sldId id="347" r:id="rId27"/>
    <p:sldId id="349" r:id="rId28"/>
    <p:sldId id="371" r:id="rId29"/>
    <p:sldId id="345" r:id="rId30"/>
    <p:sldId id="354" r:id="rId31"/>
    <p:sldId id="322" r:id="rId32"/>
    <p:sldId id="360" r:id="rId33"/>
    <p:sldId id="361" r:id="rId34"/>
    <p:sldId id="311" r:id="rId35"/>
    <p:sldId id="364" r:id="rId36"/>
    <p:sldId id="338" r:id="rId37"/>
    <p:sldId id="409" r:id="rId38"/>
    <p:sldId id="410" r:id="rId39"/>
    <p:sldId id="411" r:id="rId40"/>
    <p:sldId id="412" r:id="rId41"/>
    <p:sldId id="413" r:id="rId42"/>
    <p:sldId id="414" r:id="rId43"/>
    <p:sldId id="415" r:id="rId44"/>
    <p:sldId id="416" r:id="rId45"/>
    <p:sldId id="417" r:id="rId46"/>
    <p:sldId id="418" r:id="rId47"/>
    <p:sldId id="419" r:id="rId48"/>
    <p:sldId id="443" r:id="rId49"/>
    <p:sldId id="421"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329" r:id="rId64"/>
    <p:sldId id="330" r:id="rId65"/>
    <p:sldId id="341" r:id="rId66"/>
    <p:sldId id="333" r:id="rId67"/>
    <p:sldId id="398" r:id="rId68"/>
    <p:sldId id="382" r:id="rId69"/>
    <p:sldId id="352" r:id="rId70"/>
    <p:sldId id="366" r:id="rId71"/>
    <p:sldId id="404" r:id="rId72"/>
    <p:sldId id="385" r:id="rId73"/>
    <p:sldId id="679" r:id="rId74"/>
    <p:sldId id="680" r:id="rId75"/>
    <p:sldId id="718" r:id="rId76"/>
    <p:sldId id="722" r:id="rId77"/>
    <p:sldId id="721" r:id="rId78"/>
    <p:sldId id="327" r:id="rId79"/>
    <p:sldId id="405" r:id="rId80"/>
    <p:sldId id="307" r:id="rId81"/>
    <p:sldId id="400" r:id="rId82"/>
    <p:sldId id="399" r:id="rId83"/>
    <p:sldId id="402" r:id="rId84"/>
    <p:sldId id="353" r:id="rId85"/>
    <p:sldId id="357" r:id="rId86"/>
    <p:sldId id="394" r:id="rId87"/>
    <p:sldId id="439" r:id="rId88"/>
    <p:sldId id="395" r:id="rId89"/>
    <p:sldId id="396" r:id="rId90"/>
    <p:sldId id="397" r:id="rId91"/>
    <p:sldId id="339" r:id="rId92"/>
    <p:sldId id="408" r:id="rId93"/>
    <p:sldId id="336" r:id="rId94"/>
    <p:sldId id="440" r:id="rId95"/>
    <p:sldId id="445"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9" autoAdjust="0"/>
    <p:restoredTop sz="90812" autoAdjust="0"/>
  </p:normalViewPr>
  <p:slideViewPr>
    <p:cSldViewPr snapToGrid="0" snapToObjects="1">
      <p:cViewPr varScale="1">
        <p:scale>
          <a:sx n="100" d="100"/>
          <a:sy n="100" d="100"/>
        </p:scale>
        <p:origin x="160" y="568"/>
      </p:cViewPr>
      <p:guideLst>
        <p:guide orient="horz" pos="2160"/>
        <p:guide pos="2880"/>
      </p:guideLst>
    </p:cSldViewPr>
  </p:slideViewPr>
  <p:outlineViewPr>
    <p:cViewPr>
      <p:scale>
        <a:sx n="33" d="100"/>
        <a:sy n="33" d="100"/>
      </p:scale>
      <p:origin x="0" y="19624"/>
    </p:cViewPr>
  </p:outlineViewPr>
  <p:notesTextViewPr>
    <p:cViewPr>
      <p:scale>
        <a:sx n="100" d="100"/>
        <a:sy n="100" d="100"/>
      </p:scale>
      <p:origin x="0" y="0"/>
    </p:cViewPr>
  </p:notesTextViewPr>
  <p:sorterViewPr>
    <p:cViewPr varScale="1">
      <p:scale>
        <a:sx n="100" d="100"/>
        <a:sy n="100" d="100"/>
      </p:scale>
      <p:origin x="0" y="9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FF00-1B4E-ADBF-1929A2026A80}"/>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ABC7-83F8-2448-A681-249D89DFE26E}" type="datetimeFigureOut">
              <a:rPr lang="en-US" smtClean="0"/>
              <a:t>2/24/20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0D7082-5559-D34D-BB44-BE1C2BCDE915}" type="slidenum">
              <a:rPr lang="en-US" smtClean="0"/>
              <a:t>‹#›</a:t>
            </a:fld>
            <a:endParaRPr lang="en-US"/>
          </a:p>
        </p:txBody>
      </p:sp>
    </p:spTree>
    <p:extLst>
      <p:ext uri="{BB962C8B-B14F-4D97-AF65-F5344CB8AC3E}">
        <p14:creationId xmlns:p14="http://schemas.microsoft.com/office/powerpoint/2010/main" val="1285440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Why do you like this church?  At times I have heard people say they like being in a small church.  Small churches have their advantages, like being able to learn everyone’s name within a few weeks.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a:spcBef>
                <a:spcPct val="0"/>
              </a:spcBef>
            </a:pPr>
            <a:r>
              <a:rPr lang="en-US" sz="1200" kern="1200" dirty="0">
                <a:solidFill>
                  <a:schemeClr val="tx1"/>
                </a:solidFill>
                <a:effectLst/>
                <a:latin typeface="+mn-lt"/>
                <a:ea typeface="+mn-ea"/>
                <a:cs typeface="+mn-cs"/>
              </a:rPr>
              <a:t>This is when we “love the church” too much, as in our vision statement.</a:t>
            </a:r>
            <a:r>
              <a:rPr lang="en-SG" dirty="0">
                <a:effectLst/>
              </a:rPr>
              <a:t> </a:t>
            </a: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defTabSz="914400" fontAlgn="base">
              <a:spcBef>
                <a:spcPct val="0"/>
              </a:spcBef>
              <a:spcAft>
                <a:spcPct val="0"/>
              </a:spcAft>
            </a:pPr>
            <a:fld id="{7E571687-7BED-F148-A1CD-62A26E829F14}" type="slidenum">
              <a:rPr lang="en-US" sz="1200">
                <a:solidFill>
                  <a:srgbClr val="000000"/>
                </a:solidFill>
                <a:latin typeface="Times New Roman" charset="0"/>
              </a:rPr>
              <a:pPr algn="r" defTabSz="914400" fontAlgn="base">
                <a:spcBef>
                  <a:spcPct val="0"/>
                </a:spcBef>
                <a:spcAft>
                  <a:spcPct val="0"/>
                </a:spcAft>
              </a:pPr>
              <a:t>11</a:t>
            </a:fld>
            <a:endParaRPr lang="en-US" sz="1200">
              <a:solidFill>
                <a:srgbClr val="000000"/>
              </a:solidFill>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this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getting big where you’ll lose the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More important than what </a:t>
            </a:r>
            <a:r>
              <a:rPr lang="en-US" sz="1200" i="1"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want is what </a:t>
            </a:r>
            <a:r>
              <a:rPr lang="en-US" sz="1200" i="1" kern="1200" dirty="0">
                <a:solidFill>
                  <a:schemeClr val="tx1"/>
                </a:solidFill>
                <a:effectLst/>
                <a:latin typeface="+mn-lt"/>
                <a:ea typeface="+mn-ea"/>
                <a:cs typeface="+mn-cs"/>
              </a:rPr>
              <a:t>Christ</a:t>
            </a:r>
            <a:r>
              <a:rPr lang="en-US" sz="1200" kern="1200" dirty="0">
                <a:solidFill>
                  <a:schemeClr val="tx1"/>
                </a:solidFill>
                <a:effectLst/>
                <a:latin typeface="+mn-lt"/>
                <a:ea typeface="+mn-ea"/>
                <a:cs typeface="+mn-cs"/>
              </a:rPr>
              <a:t> wants for us.  He certainly wants us to reach out, but how does Jesus encourage us to </a:t>
            </a:r>
            <a:r>
              <a:rPr lang="en-US" sz="1200" u="sng" kern="1200" dirty="0">
                <a:solidFill>
                  <a:schemeClr val="tx1"/>
                </a:solidFill>
                <a:effectLst/>
                <a:latin typeface="+mn-lt"/>
                <a:ea typeface="+mn-ea"/>
                <a:cs typeface="+mn-cs"/>
              </a:rPr>
              <a:t>reach out</a:t>
            </a:r>
            <a:r>
              <a:rPr lang="en-US" sz="1200" kern="1200" dirty="0">
                <a:solidFill>
                  <a:schemeClr val="tx1"/>
                </a:solidFill>
                <a:effectLst/>
                <a:latin typeface="+mn-lt"/>
                <a:ea typeface="+mn-ea"/>
                <a:cs typeface="+mn-cs"/>
              </a:rPr>
              <a: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14</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sz="1200" kern="1200" dirty="0">
                <a:solidFill>
                  <a:schemeClr val="tx1"/>
                </a:solidFill>
                <a:effectLst/>
                <a:latin typeface="+mn-lt"/>
                <a:ea typeface="+mn-ea"/>
                <a:cs typeface="+mn-cs"/>
              </a:rPr>
              <a:t>Today we jump into the study of a small group of seven churches in the Roman province of Asia—</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15</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—and we’ve found that they aren’t too different from our churches in modern Asia</a:t>
            </a:r>
            <a:r>
              <a:rPr lang="en-SG" dirty="0">
                <a:effectLst/>
              </a:rPr>
              <a:t> or Hawaii!</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16</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All had internal problems and also were opposed by Rome at the end of the first century</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Up to where we start today, five letters to these churches were revealed, and many were not faithful.  The letters actually form a chiasm, or literary structure where previous elements are repeated in reverse order</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example, the continued existence of the first church at Ephesus was threatened—but the same is said of the last church at Laodicea</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The second church, Smyrna, in contrast, was faithful in persecution—and the same is said of the second-to-last church of Philadelphia</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The three middle churches were a mixed bag</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All of these churches were suffering some level of persecution—and difficulty has its natural way of making us hunker down rather than reach out</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17</a:t>
            </a:fld>
            <a:endParaRPr lang="en-GB" sz="1200">
              <a:solidFill>
                <a:prstClr val="white"/>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today we will see two ways that Jesus encourages us to reach out</a:t>
            </a:r>
            <a:r>
              <a:rPr lang="en-SG" sz="1200" kern="1200" dirty="0">
                <a:solidFill>
                  <a:schemeClr val="tx1"/>
                </a:solidFill>
                <a:effectLst/>
                <a:latin typeface="+mn-lt"/>
                <a:ea typeface="+mn-ea"/>
                <a:cs typeface="+mn-cs"/>
              </a:rPr>
              <a:t>.</a:t>
            </a:r>
          </a:p>
          <a:p>
            <a:r>
              <a:rPr lang="en-SG" dirty="0">
                <a:latin typeface="Times New Roman" charset="0"/>
                <a:ea typeface="ＭＳ Ｐゴシック" charset="0"/>
                <a:cs typeface="ＭＳ Ｐゴシック" charset="0"/>
              </a:rPr>
              <a:t>Revelation 3:7-13 shows us how Jesus encourages the church at Philadelphia—and us—to reach out.</a:t>
            </a:r>
          </a:p>
          <a:p>
            <a:r>
              <a:rPr lang="en-SG" dirty="0">
                <a:latin typeface="Times New Roman" charset="0"/>
                <a:ea typeface="ＭＳ Ｐゴシック" charset="0"/>
                <a:cs typeface="ＭＳ Ｐゴシック" charset="0"/>
              </a:rPr>
              <a:t> </a:t>
            </a:r>
          </a:p>
          <a:p>
            <a:r>
              <a:rPr lang="en-SG" dirty="0">
                <a:latin typeface="Times New Roman" charset="0"/>
                <a:ea typeface="ＭＳ Ｐゴシック" charset="0"/>
                <a:cs typeface="ＭＳ Ｐゴシック" charset="0"/>
              </a:rPr>
              <a:t>(The first way that Jesus encourages us to reach out is that...)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often fear evangelism, but it is none other than Jesus himself who brings us evangelistic occasions!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2</a:t>
            </a:fld>
            <a:endParaRPr lang="en-US"/>
          </a:p>
        </p:txBody>
      </p:sp>
    </p:spTree>
    <p:extLst>
      <p:ext uri="{BB962C8B-B14F-4D97-AF65-F5344CB8AC3E}">
        <p14:creationId xmlns:p14="http://schemas.microsoft.com/office/powerpoint/2010/main" val="268611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often fear evangelism, but it is none other than Jesus himself who brings us evangelistic occasions!</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22</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fr-FR" altLang="ja-JP" dirty="0">
                <a:latin typeface="Arial"/>
              </a:rPr>
              <a:t>'</a:t>
            </a:r>
            <a:r>
              <a:rPr lang="en-US" dirty="0"/>
              <a:t> loyalty to his brother in refusing to overthrow him, even amidst encouragement from advisors to do so.</a:t>
            </a:r>
          </a:p>
          <a:p>
            <a:pPr marL="228600" indent="-228600">
              <a:buFontTx/>
              <a:buAutoNum type="arabicPeriod"/>
            </a:pPr>
            <a:endParaRPr lang="en-US" dirty="0"/>
          </a:p>
          <a:p>
            <a:pPr marL="0" indent="0">
              <a:buFontTx/>
              <a:buNone/>
            </a:pPr>
            <a:r>
              <a:rPr lang="en-US" dirty="0"/>
              <a:t>___________</a:t>
            </a:r>
          </a:p>
          <a:p>
            <a:pPr marL="228600" indent="-228600">
              <a:buFontTx/>
              <a:buAutoNum type="arabicPeriod"/>
            </a:pPr>
            <a:endParaRPr lang="en-US" dirty="0"/>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"…Philadelphia was located on the junction of several important trade routes, earning it the nickname </a:t>
            </a:r>
            <a:r>
              <a:rPr lang="en-US" altLang="ja-JP" dirty="0">
                <a:latin typeface="Arial"/>
              </a:rPr>
              <a:t>"</a:t>
            </a:r>
            <a:r>
              <a:rPr lang="en-US" dirty="0"/>
              <a:t>gateway to the east.</a:t>
            </a:r>
            <a:r>
              <a:rPr lang="en-US"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letter begins with a</a:t>
            </a:r>
            <a:r>
              <a:rPr lang="is-IS" dirty="0">
                <a:latin typeface="Times New Roman" charset="0"/>
                <a:ea typeface="ＭＳ Ｐゴシック" charset="0"/>
                <a:cs typeface="ＭＳ Ｐゴシック" charset="0"/>
              </a:rPr>
              <a:t>…</a:t>
            </a:r>
          </a:p>
          <a:p>
            <a:r>
              <a:rPr lang="en-US" sz="1200" kern="1200" dirty="0">
                <a:solidFill>
                  <a:schemeClr val="tx1"/>
                </a:solidFill>
                <a:effectLst/>
                <a:latin typeface="+mn-lt"/>
                <a:ea typeface="+mn-ea"/>
                <a:cs typeface="+mn-cs"/>
              </a:rPr>
              <a:t>Description of Christ: He is holy, true and able to give opportunities for service (3:7b-c).</a:t>
            </a:r>
            <a:r>
              <a:rPr lang="en-SG" dirty="0">
                <a:effectLst/>
              </a:rPr>
              <a:t> </a:t>
            </a:r>
            <a:endParaRPr lang="en-US" dirty="0">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24</a:t>
            </a:fld>
            <a:endParaRPr lang="en-GB" sz="1200">
              <a:solidFill>
                <a:prstClr val="white"/>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a:t>
            </a:r>
            <a:r>
              <a:rPr lang="en-US" sz="1200" b="0" kern="1200" dirty="0">
                <a:solidFill>
                  <a:schemeClr val="tx1"/>
                </a:solidFill>
                <a:effectLst/>
                <a:latin typeface="+mn-lt"/>
                <a:ea typeface="+mn-ea"/>
                <a:cs typeface="+mn-cs"/>
              </a:rPr>
              <a:t>Holy" means Christ is worthy to judge the spiritual life of the Philadelphia church.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quotes Isaiah 22:22, where David’s court officer, </a:t>
            </a:r>
            <a:r>
              <a:rPr lang="en-US" sz="1200" kern="1200" dirty="0" err="1">
                <a:solidFill>
                  <a:schemeClr val="tx1"/>
                </a:solidFill>
                <a:effectLst/>
                <a:latin typeface="+mn-lt"/>
                <a:ea typeface="+mn-ea"/>
                <a:cs typeface="+mn-cs"/>
              </a:rPr>
              <a:t>Eliakim</a:t>
            </a:r>
            <a:r>
              <a:rPr lang="en-US" sz="1200" kern="1200" dirty="0">
                <a:solidFill>
                  <a:schemeClr val="tx1"/>
                </a:solidFill>
                <a:effectLst/>
                <a:latin typeface="+mn-lt"/>
                <a:ea typeface="+mn-ea"/>
                <a:cs typeface="+mn-cs"/>
              </a:rPr>
              <a:t>, had access to all of King David’s wealth.  Likewise, Christ holds all spiritual treasures, including opportunities for service!</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were faithful, obedient, didn’t deny Christ, and endured</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29</a:t>
            </a:fld>
            <a:endParaRPr lang="en-GB" sz="1200">
              <a:solidFill>
                <a:prstClr val="white"/>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nicest parts of several different sports is the huddle.  The team gets together in a circle to plan their strategy for the game and senses a spirit of unity and camaraderie</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D6314-62CF-694B-A0E8-330E8719FDC0}"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Jesus has given our church many open doors for witness too</a:t>
            </a:r>
            <a:r>
              <a:rPr lang="en-SG" sz="1200" kern="1200" dirty="0">
                <a:solidFill>
                  <a:schemeClr val="tx1"/>
                </a:solidFill>
                <a:effectLst/>
                <a:latin typeface="+mn-lt"/>
                <a:ea typeface="+mn-ea"/>
                <a:cs typeface="+mn-cs"/>
              </a:rPr>
              <a:t>.</a:t>
            </a:r>
          </a:p>
          <a:p>
            <a:pPr eaLnBrk="1" hangingPunct="1"/>
            <a:endParaRPr lang="en-SG" sz="1200" kern="1200" dirty="0">
              <a:solidFill>
                <a:schemeClr val="tx1"/>
              </a:solidFill>
              <a:effectLst/>
              <a:latin typeface="+mn-lt"/>
              <a:ea typeface="+mn-ea"/>
              <a:cs typeface="+mn-cs"/>
            </a:endParaRPr>
          </a:p>
          <a:p>
            <a:pPr eaLnBrk="1" hangingPunct="1"/>
            <a:r>
              <a:rPr lang="en-SG" sz="1200" kern="1200" dirty="0">
                <a:solidFill>
                  <a:schemeClr val="tx1"/>
                </a:solidFill>
                <a:effectLst/>
                <a:latin typeface="+mn-lt"/>
                <a:ea typeface="+mn-ea"/>
                <a:cs typeface="+mn-cs"/>
              </a:rPr>
              <a:t>_____________</a:t>
            </a:r>
          </a:p>
          <a:p>
            <a:pPr eaLnBrk="1" hangingPunct="1"/>
            <a:endParaRPr lang="en-SG" sz="1200" kern="1200" dirty="0">
              <a:solidFill>
                <a:schemeClr val="tx1"/>
              </a:solidFill>
              <a:effectLst/>
              <a:latin typeface="+mn-lt"/>
              <a:ea typeface="+mn-ea"/>
              <a:cs typeface="+mn-cs"/>
            </a:endParaRPr>
          </a:p>
          <a:p>
            <a:pPr eaLnBrk="1" hangingPunct="1"/>
            <a:r>
              <a:rPr lang="en-US" dirty="0">
                <a:latin typeface="Arial" charset="0"/>
                <a:ea typeface="ＭＳ Ｐゴシック" charset="0"/>
                <a:cs typeface="ＭＳ Ｐゴシック" charset="0"/>
              </a:rPr>
              <a:t>Our Jan 2016 church people stem from 14 different countries around the world.</a:t>
            </a:r>
          </a:p>
          <a:p>
            <a:pPr eaLnBrk="1" hangingPunct="1"/>
            <a:r>
              <a:rPr lang="en-US" dirty="0">
                <a:latin typeface="Arial" charset="0"/>
                <a:ea typeface="ＭＳ Ｐゴシック" charset="0"/>
                <a:cs typeface="ＭＳ Ｐゴシック" charset="0"/>
              </a:rPr>
              <a:t>Netherlands (Desiree), </a:t>
            </a:r>
            <a:r>
              <a:rPr lang="en-US" dirty="0" err="1">
                <a:latin typeface="Arial" charset="0"/>
                <a:ea typeface="ＭＳ Ｐゴシック" charset="0"/>
                <a:cs typeface="ＭＳ Ｐゴシック" charset="0"/>
              </a:rPr>
              <a:t>Valentin</a:t>
            </a:r>
            <a:r>
              <a:rPr lang="en-US" dirty="0">
                <a:latin typeface="Arial" charset="0"/>
                <a:ea typeface="ＭＳ Ｐゴシック" charset="0"/>
                <a:cs typeface="ＭＳ Ｐゴシック" charset="0"/>
              </a:rPr>
              <a:t> (France), Mark</a:t>
            </a:r>
            <a:r>
              <a:rPr lang="en-US" baseline="0" dirty="0">
                <a:latin typeface="Arial" charset="0"/>
                <a:ea typeface="ＭＳ Ｐゴシック" charset="0"/>
                <a:cs typeface="ＭＳ Ｐゴシック" charset="0"/>
              </a:rPr>
              <a:t> Lass </a:t>
            </a:r>
            <a:r>
              <a:rPr lang="en-US" dirty="0">
                <a:latin typeface="Arial" charset="0"/>
                <a:ea typeface="ＭＳ Ｐゴシック" charset="0"/>
                <a:cs typeface="ＭＳ Ｐゴシック" charset="0"/>
              </a:rPr>
              <a:t>(Germany), Cynthia, </a:t>
            </a:r>
            <a:r>
              <a:rPr lang="en-US" dirty="0" err="1">
                <a:latin typeface="Arial" charset="0"/>
                <a:ea typeface="ＭＳ Ｐゴシック" charset="0"/>
                <a:cs typeface="ＭＳ Ｐゴシック" charset="0"/>
              </a:rPr>
              <a:t>Pashauli</a:t>
            </a:r>
            <a:r>
              <a:rPr lang="en-US" dirty="0">
                <a:latin typeface="Arial" charset="0"/>
                <a:ea typeface="ＭＳ Ｐゴシック" charset="0"/>
                <a:cs typeface="ＭＳ Ｐゴシック" charset="0"/>
              </a:rPr>
              <a:t> (India), Kaori (Japan), </a:t>
            </a:r>
            <a:r>
              <a:rPr lang="en-US" dirty="0" err="1">
                <a:latin typeface="Arial" charset="0"/>
                <a:ea typeface="ＭＳ Ｐゴシック" charset="0"/>
                <a:cs typeface="ＭＳ Ｐゴシック" charset="0"/>
              </a:rPr>
              <a:t>Jieun</a:t>
            </a:r>
            <a:r>
              <a:rPr lang="en-US" dirty="0">
                <a:latin typeface="Arial" charset="0"/>
                <a:ea typeface="ＭＳ Ｐゴシック" charset="0"/>
                <a:cs typeface="ＭＳ Ｐゴシック" charset="0"/>
              </a:rPr>
              <a:t> (Korea), Mher &amp; Liana (Lebanon), Ping</a:t>
            </a:r>
            <a:r>
              <a:rPr lang="en-US" baseline="0" dirty="0">
                <a:latin typeface="Arial" charset="0"/>
                <a:ea typeface="ＭＳ Ｐゴシック" charset="0"/>
                <a:cs typeface="ＭＳ Ｐゴシック" charset="0"/>
              </a:rPr>
              <a:t> (Malaysia), </a:t>
            </a:r>
            <a:r>
              <a:rPr lang="en-US" dirty="0">
                <a:latin typeface="Arial" charset="0"/>
                <a:ea typeface="ＭＳ Ｐゴシック" charset="0"/>
                <a:cs typeface="ＭＳ Ｐゴシック" charset="0"/>
              </a:rPr>
              <a:t>Raymond (Myanmar), Miriam (USA), Le Kim (Philippines), Singapore (</a:t>
            </a:r>
            <a:r>
              <a:rPr lang="en-US" dirty="0" err="1">
                <a:latin typeface="Arial" charset="0"/>
                <a:ea typeface="ＭＳ Ｐゴシック" charset="0"/>
                <a:cs typeface="ＭＳ Ｐゴシック" charset="0"/>
              </a:rPr>
              <a:t>Albina</a:t>
            </a:r>
            <a:r>
              <a:rPr lang="en-US" dirty="0">
                <a:latin typeface="Arial" charset="0"/>
                <a:ea typeface="ＭＳ Ｐゴシック" charset="0"/>
                <a:cs typeface="ＭＳ Ｐゴシック" charset="0"/>
              </a:rPr>
              <a:t>), New Zealand (Matt &amp; Julie),</a:t>
            </a:r>
            <a:r>
              <a:rPr lang="en-US" baseline="0" dirty="0">
                <a:latin typeface="Arial" charset="0"/>
                <a:ea typeface="ＭＳ Ｐゴシック" charset="0"/>
                <a:cs typeface="ＭＳ Ｐゴシック" charset="0"/>
              </a:rPr>
              <a:t> Hong Kong/Canada (Larry Pun)</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come from 14 nations, so we have doors to others in our nationalities right in Singapore</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32</a:t>
            </a:fld>
            <a:endParaRPr lang="en-US"/>
          </a:p>
        </p:txBody>
      </p:sp>
    </p:spTree>
    <p:extLst>
      <p:ext uri="{BB962C8B-B14F-4D97-AF65-F5344CB8AC3E}">
        <p14:creationId xmlns:p14="http://schemas.microsoft.com/office/powerpoint/2010/main" val="3070936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marR="0" indent="-273050" algn="l" defTabSz="457200" rtl="0" eaLnBrk="1" fontAlgn="auto" latinLnBrk="0" hangingPunct="1">
              <a:lnSpc>
                <a:spcPct val="100000"/>
              </a:lnSpc>
              <a:spcBef>
                <a:spcPct val="0"/>
              </a:spcBef>
              <a:spcAft>
                <a:spcPts val="0"/>
              </a:spcAft>
              <a:buClrTx/>
              <a:buSzTx/>
              <a:buFontTx/>
              <a:buNone/>
              <a:tabLst/>
              <a:defRPr/>
            </a:pPr>
            <a:r>
              <a:rPr lang="en-US" sz="1200" dirty="0">
                <a:effectLst/>
                <a:latin typeface="Arial"/>
                <a:ea typeface="Times New Roman"/>
              </a:rPr>
              <a:t>We have open doors to love the nations by supporting missions</a:t>
            </a:r>
            <a:r>
              <a:rPr lang="en-SG" sz="1200" dirty="0">
                <a:effectLst/>
                <a:latin typeface="+mn-lt"/>
                <a:ea typeface="+mn-ea"/>
              </a:rPr>
              <a:t>.</a:t>
            </a:r>
          </a:p>
          <a:p>
            <a:pPr marL="822325" marR="0" indent="-27305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Our third part of our vision statement is to love the nations</a:t>
            </a:r>
            <a:r>
              <a:rPr lang="en-SG" sz="1200" kern="1200" dirty="0">
                <a:solidFill>
                  <a:schemeClr val="tx1"/>
                </a:solidFill>
                <a:effectLst/>
                <a:latin typeface="+mn-lt"/>
                <a:ea typeface="+mn-ea"/>
                <a:cs typeface="+mn-cs"/>
              </a:rPr>
              <a:t>.</a:t>
            </a: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defTabSz="914400" fontAlgn="base">
              <a:spcBef>
                <a:spcPct val="0"/>
              </a:spcBef>
              <a:spcAft>
                <a:spcPct val="0"/>
              </a:spcAft>
            </a:pPr>
            <a:fld id="{7E571687-7BED-F148-A1CD-62A26E829F14}" type="slidenum">
              <a:rPr lang="en-US" sz="1200">
                <a:solidFill>
                  <a:srgbClr val="000000"/>
                </a:solidFill>
                <a:latin typeface="Times New Roman" charset="0"/>
              </a:rPr>
              <a:pPr algn="r" defTabSz="914400" fontAlgn="base">
                <a:spcBef>
                  <a:spcPct val="0"/>
                </a:spcBef>
                <a:spcAft>
                  <a:spcPct val="0"/>
                </a:spcAft>
              </a:pPr>
              <a:t>33</a:t>
            </a:fld>
            <a:endParaRPr lang="en-US" sz="1200">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34</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We give to about 11 countries now</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35</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We commit to give at least 20% of offerings overseas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2013 we gave 28% of offerings outside of Singapore</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We</a:t>
            </a:r>
            <a:r>
              <a:rPr lang="en-US" baseline="0" dirty="0">
                <a:latin typeface="Arial" charset="0"/>
                <a:ea typeface="ＭＳ Ｐゴシック" charset="0"/>
                <a:cs typeface="ＭＳ Ｐゴシック" charset="0"/>
              </a:rPr>
              <a:t> have open doors in mission trips.</a:t>
            </a:r>
          </a:p>
          <a:p>
            <a:pPr eaLnBrk="1" hangingPunct="1"/>
            <a:r>
              <a:rPr lang="en-US" sz="1200" kern="1200" dirty="0">
                <a:solidFill>
                  <a:schemeClr val="tx1"/>
                </a:solidFill>
                <a:effectLst/>
                <a:latin typeface="+mn-lt"/>
                <a:ea typeface="+mn-ea"/>
                <a:cs typeface="+mn-cs"/>
              </a:rPr>
              <a:t>I have to do this to keep fresh, so I’ve had 56 trips to 12 nations the past 19 years that I’ve been training pastors in other nations outside Singapore</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CIC has sponsored members on mission trips to Mongolia </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38</a:t>
            </a:fld>
            <a:endParaRPr lang="en-US"/>
          </a:p>
        </p:txBody>
      </p:sp>
    </p:spTree>
    <p:extLst>
      <p:ext uri="{BB962C8B-B14F-4D97-AF65-F5344CB8AC3E}">
        <p14:creationId xmlns:p14="http://schemas.microsoft.com/office/powerpoint/2010/main" val="229339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Myanmar in recent years—plus our youth in China, Philippines, Mexico, Ethiopia, and India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39</a:t>
            </a:fld>
            <a:endParaRPr lang="en-US"/>
          </a:p>
        </p:txBody>
      </p:sp>
    </p:spTree>
    <p:extLst>
      <p:ext uri="{BB962C8B-B14F-4D97-AF65-F5344CB8AC3E}">
        <p14:creationId xmlns:p14="http://schemas.microsoft.com/office/powerpoint/2010/main" val="151685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After all, who hates unity? No one.</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church has invitations to Bangkok and Yangon this year by CIC members living in Thailand and Myanmar</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Jonathan Stone has asked for our help in Yangon</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41</a:t>
            </a:fld>
            <a:endParaRPr lang="en-US"/>
          </a:p>
        </p:txBody>
      </p:sp>
    </p:spTree>
    <p:extLst>
      <p:ext uri="{BB962C8B-B14F-4D97-AF65-F5344CB8AC3E}">
        <p14:creationId xmlns:p14="http://schemas.microsoft.com/office/powerpoint/2010/main" val="3164966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Manik Corea is planting an international church in Bangkok</a:t>
            </a:r>
            <a:r>
              <a:rPr lang="is-I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42</a:t>
            </a:fld>
            <a:endParaRPr lang="en-US"/>
          </a:p>
        </p:txBody>
      </p:sp>
    </p:spTree>
    <p:extLst>
      <p:ext uri="{BB962C8B-B14F-4D97-AF65-F5344CB8AC3E}">
        <p14:creationId xmlns:p14="http://schemas.microsoft.com/office/powerpoint/2010/main" val="1450009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a:t>
            </a:r>
            <a:r>
              <a:rPr lang="en-US" sz="1200" kern="1200" dirty="0">
                <a:solidFill>
                  <a:schemeClr val="tx1"/>
                </a:solidFill>
                <a:effectLst/>
                <a:latin typeface="+mn-lt"/>
                <a:ea typeface="+mn-ea"/>
                <a:cs typeface="+mn-cs"/>
              </a:rPr>
              <a:t> and could use help</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43</a:t>
            </a:fld>
            <a:endParaRPr lang="en-US"/>
          </a:p>
        </p:txBody>
      </p:sp>
    </p:spTree>
    <p:extLst>
      <p:ext uri="{BB962C8B-B14F-4D97-AF65-F5344CB8AC3E}">
        <p14:creationId xmlns:p14="http://schemas.microsoft.com/office/powerpoint/2010/main" val="1070763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open doors at Lakeside Family Services where </a:t>
            </a:r>
            <a:r>
              <a:rPr lang="en-US" sz="1200" kern="1200" dirty="0" err="1">
                <a:solidFill>
                  <a:schemeClr val="tx1"/>
                </a:solidFill>
                <a:effectLst/>
                <a:latin typeface="+mn-lt"/>
                <a:ea typeface="+mn-ea"/>
                <a:cs typeface="+mn-cs"/>
              </a:rPr>
              <a:t>Albina</a:t>
            </a:r>
            <a:r>
              <a:rPr lang="en-US" sz="1200" kern="1200" dirty="0">
                <a:solidFill>
                  <a:schemeClr val="tx1"/>
                </a:solidFill>
                <a:effectLst/>
                <a:latin typeface="+mn-lt"/>
                <a:ea typeface="+mn-ea"/>
                <a:cs typeface="+mn-cs"/>
              </a:rPr>
              <a:t> Chan serves to counsel youth, teach English, etc.</a:t>
            </a:r>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44</a:t>
            </a:fld>
            <a:endParaRPr lang="en-US"/>
          </a:p>
        </p:txBody>
      </p:sp>
    </p:spTree>
    <p:extLst>
      <p:ext uri="{BB962C8B-B14F-4D97-AF65-F5344CB8AC3E}">
        <p14:creationId xmlns:p14="http://schemas.microsoft.com/office/powerpoint/2010/main" val="329101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have open doors in prison ministries</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Too often we use ineffective means to share Christ</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Sometimes believers aren’t too enfolding either in our evangelism</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we have open doors at our natural places such as our places of business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Just talk to people and you will discover there are more open doors than you ever imagined</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certainly don’t at our church.  We work hard to be a united family, despite our 16 countries represented.  What a joy to come together and worship the same Jesus, who stemmed from none of our nationalities here!</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a:t>
            </a:r>
            <a:r>
              <a:rPr lang="en-US" sz="1200" kern="1200" dirty="0">
                <a:solidFill>
                  <a:schemeClr val="tx1"/>
                </a:solidFill>
                <a:effectLst/>
                <a:latin typeface="+mn-lt"/>
                <a:ea typeface="+mn-ea"/>
                <a:cs typeface="+mn-cs"/>
              </a:rPr>
              <a:t>o Jesus encourages us to reach out in 2 ways.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First, Christ opens doors for witness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But what is the second way he encourages us to witness?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Jesus will not forget to bless us for serving him!</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53</a:t>
            </a:fld>
            <a:endParaRPr lang="en-GB" sz="1200">
              <a:solidFill>
                <a:prstClr val="white"/>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promised them honor before their enemies (3:9).</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55</a:t>
            </a:fld>
            <a:endParaRPr lang="en-US" sz="1200">
              <a:solidFill>
                <a:prstClr val="black"/>
              </a:solidFill>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sz="1200" kern="1200" dirty="0">
                <a:solidFill>
                  <a:schemeClr val="tx1"/>
                </a:solidFill>
                <a:effectLst/>
                <a:latin typeface="+mn-lt"/>
                <a:ea typeface="+mn-ea"/>
                <a:cs typeface="+mn-cs"/>
              </a:rPr>
              <a:t>He promised them deliverance from the Tribulation (3:9-11a).</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7459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extLst>
      <p:ext uri="{BB962C8B-B14F-4D97-AF65-F5344CB8AC3E}">
        <p14:creationId xmlns:p14="http://schemas.microsoft.com/office/powerpoint/2010/main" val="39395441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9068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Frequently, but not always, </a:t>
            </a:r>
            <a:r>
              <a:rPr lang="en-US" i="1" dirty="0" err="1">
                <a:solidFill>
                  <a:schemeClr val="bg1"/>
                </a:solidFill>
                <a:latin typeface="Arial" panose="020B0604020202020204" pitchFamily="34" charset="0"/>
                <a:ea typeface="ＭＳ Ｐゴシック" charset="0"/>
                <a:cs typeface="Arial" panose="020B0604020202020204" pitchFamily="34" charset="0"/>
              </a:rPr>
              <a:t>ek</a:t>
            </a:r>
            <a:r>
              <a:rPr lang="en-US" dirty="0">
                <a:latin typeface="Arial" panose="020B0604020202020204" pitchFamily="34" charset="0"/>
                <a:ea typeface="ＭＳ Ｐゴシック" charset="0"/>
                <a:cs typeface="Arial" panose="020B0604020202020204" pitchFamily="34" charset="0"/>
              </a:rPr>
              <a:t> means </a:t>
            </a:r>
            <a:r>
              <a:rPr lang="en-US" i="1" dirty="0">
                <a:latin typeface="Arial" panose="020B0604020202020204" pitchFamily="34" charset="0"/>
                <a:ea typeface="ＭＳ Ｐゴシック" charset="0"/>
                <a:cs typeface="Arial" panose="020B0604020202020204" pitchFamily="34" charset="0"/>
              </a:rPr>
              <a:t>from within</a:t>
            </a:r>
            <a:r>
              <a:rPr lang="en-US" dirty="0">
                <a:latin typeface="Arial" panose="020B0604020202020204" pitchFamily="34" charset="0"/>
                <a:ea typeface="ＭＳ Ｐゴシック" charset="0"/>
                <a:cs typeface="Arial" panose="020B0604020202020204" pitchFamily="34" charset="0"/>
              </a:rPr>
              <a:t>, while </a:t>
            </a:r>
            <a:r>
              <a:rPr lang="en-US" i="1" dirty="0" err="1">
                <a:solidFill>
                  <a:schemeClr val="bg1"/>
                </a:solidFill>
                <a:latin typeface="Arial" panose="020B0604020202020204" pitchFamily="34" charset="0"/>
                <a:ea typeface="ＭＳ Ｐゴシック" charset="0"/>
                <a:cs typeface="Arial" panose="020B0604020202020204" pitchFamily="34" charset="0"/>
              </a:rPr>
              <a:t>apo</a:t>
            </a:r>
            <a:r>
              <a:rPr lang="en-US" dirty="0">
                <a:solidFill>
                  <a:schemeClr val="bg1"/>
                </a:solidFill>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means </a:t>
            </a:r>
            <a:r>
              <a:rPr lang="en-US" i="1" dirty="0">
                <a:latin typeface="Arial" panose="020B0604020202020204" pitchFamily="34" charset="0"/>
                <a:ea typeface="ＭＳ Ｐゴシック" charset="0"/>
                <a:cs typeface="Arial" panose="020B0604020202020204" pitchFamily="34" charset="0"/>
              </a:rPr>
              <a:t>from </a:t>
            </a:r>
            <a:r>
              <a:rPr lang="en-US" dirty="0">
                <a:latin typeface="Arial" panose="020B0604020202020204" pitchFamily="34" charset="0"/>
                <a:ea typeface="ＭＳ Ｐゴシック" charset="0"/>
                <a:cs typeface="Arial" panose="020B0604020202020204" pitchFamily="34" charset="0"/>
              </a:rPr>
              <a:t>in a more general way (e.g., </a:t>
            </a:r>
            <a:r>
              <a:rPr lang="en-US" i="1" dirty="0">
                <a:latin typeface="Arial" panose="020B0604020202020204" pitchFamily="34" charset="0"/>
                <a:ea typeface="ＭＳ Ｐゴシック" charset="0"/>
                <a:cs typeface="Arial" panose="020B0604020202020204" pitchFamily="34" charset="0"/>
              </a:rPr>
              <a:t>from the outside of, from the vicinity of</a:t>
            </a:r>
            <a:r>
              <a:rPr lang="en-US"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(Eugene Van Ness </a:t>
            </a:r>
            <a:r>
              <a:rPr lang="en-US" dirty="0" err="1">
                <a:latin typeface="Arial" panose="020B0604020202020204" pitchFamily="34" charset="0"/>
                <a:ea typeface="ＭＳ Ｐゴシック" charset="0"/>
                <a:cs typeface="Arial" panose="020B0604020202020204" pitchFamily="34" charset="0"/>
              </a:rPr>
              <a:t>Goetchius</a:t>
            </a:r>
            <a:r>
              <a:rPr lang="en-US" dirty="0">
                <a:latin typeface="Arial" panose="020B0604020202020204" pitchFamily="34" charset="0"/>
                <a:ea typeface="ＭＳ Ｐゴシック" charset="0"/>
                <a:cs typeface="Arial" panose="020B0604020202020204" pitchFamily="34" charset="0"/>
              </a:rPr>
              <a:t>, </a:t>
            </a:r>
            <a:r>
              <a:rPr lang="en-US" i="1" dirty="0">
                <a:latin typeface="Arial" panose="020B0604020202020204" pitchFamily="34" charset="0"/>
                <a:ea typeface="ＭＳ Ｐゴシック" charset="0"/>
                <a:cs typeface="Arial" panose="020B0604020202020204" pitchFamily="34" charset="0"/>
              </a:rPr>
              <a:t>The Language of the New Testament</a:t>
            </a:r>
            <a:r>
              <a:rPr lang="en-US" dirty="0">
                <a:latin typeface="Arial" panose="020B0604020202020204" pitchFamily="34" charset="0"/>
                <a:ea typeface="ＭＳ Ｐゴシック" charset="0"/>
                <a:cs typeface="Arial" panose="020B0604020202020204" pitchFamily="34" charset="0"/>
              </a:rPr>
              <a:t> [New York: Charles </a:t>
            </a:r>
            <a:r>
              <a:rPr lang="en-US" dirty="0" err="1">
                <a:latin typeface="Arial" panose="020B0604020202020204" pitchFamily="34" charset="0"/>
                <a:ea typeface="ＭＳ Ｐゴシック" charset="0"/>
                <a:cs typeface="Arial" panose="020B0604020202020204" pitchFamily="34" charset="0"/>
              </a:rPr>
              <a:t>Schribner</a:t>
            </a:r>
            <a:r>
              <a:rPr lang="fr-FR"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Sons, 1965], 151).  </a:t>
            </a:r>
          </a:p>
        </p:txBody>
      </p:sp>
    </p:spTree>
    <p:extLst>
      <p:ext uri="{BB962C8B-B14F-4D97-AF65-F5344CB8AC3E}">
        <p14:creationId xmlns:p14="http://schemas.microsoft.com/office/powerpoint/2010/main" val="213248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huddles have an inherent danger.  Huddles are designed to be temporary until the team goes back into the game.  But what if the team never left the huddle?</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0384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Lack of endurance leads to loss of rewards—not loss of salvation.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 promised them strength and security (3:12a).</a:t>
            </a:r>
            <a:r>
              <a:rPr lang="en-SG" dirty="0">
                <a:effectLst/>
              </a:rPr>
              <a:t> </a:t>
            </a:r>
            <a:endParaRPr lang="en-US" dirty="0">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63</a:t>
            </a:fld>
            <a:endParaRPr lang="en-GB" sz="1200">
              <a:solidFill>
                <a:prstClr val="white"/>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rPr>
              <a:pPr/>
              <a:t>64</a:t>
            </a:fld>
            <a:endParaRPr lang="en-US">
              <a:solidFill>
                <a:prstClr val="black"/>
              </a:solidFill>
            </a:endParaRPr>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None/>
              <a:tabLst/>
              <a:defRPr/>
            </a:pPr>
            <a:r>
              <a:rPr lang="en-US" b="0" dirty="0"/>
              <a:t>One</a:t>
            </a:r>
            <a:r>
              <a:rPr lang="en-US" b="0" baseline="0" dirty="0"/>
              <a:t> scholar notes, “</a:t>
            </a:r>
            <a:r>
              <a:rPr lang="en-US" dirty="0"/>
              <a:t>The word picture of the pillar would have had special significance for the inhabitants of a city plagued with earthquakes.  Pillars were support for buildings; this is a picture of God</a:t>
            </a:r>
            <a:r>
              <a:rPr lang="fr-FR" altLang="ja-JP" dirty="0">
                <a:latin typeface="Arial"/>
              </a:rPr>
              <a:t>'</a:t>
            </a:r>
            <a:r>
              <a:rPr lang="en-US" dirty="0"/>
              <a:t>s solid nature and holy temple, compared with the fallen pillars of the pagan gods.  </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dirty="0"/>
              <a:t>____________</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a:p>
          <a:p>
            <a:pPr marL="228600" marR="0" indent="-228600" algn="l" defTabSz="457200" rtl="0" eaLnBrk="1" fontAlgn="auto" latinLnBrk="0" hangingPunct="1">
              <a:lnSpc>
                <a:spcPct val="100000"/>
              </a:lnSpc>
              <a:spcBef>
                <a:spcPts val="0"/>
              </a:spcBef>
              <a:spcAft>
                <a:spcPts val="0"/>
              </a:spcAft>
              <a:buClrTx/>
              <a:buSzTx/>
              <a:buFontTx/>
              <a:buNone/>
              <a:tabLst/>
              <a:defRPr/>
            </a:pPr>
            <a:r>
              <a:rPr lang="en-US"/>
              <a:t>The </a:t>
            </a:r>
            <a:r>
              <a:rPr lang="en-US" dirty="0"/>
              <a:t>name mentioned in the verse would have had significance in light of the city</a:t>
            </a:r>
            <a:r>
              <a:rPr lang="fr-FR" altLang="ja-JP"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 (Bolen,</a:t>
            </a:r>
            <a:r>
              <a:rPr lang="en-US" baseline="0" dirty="0"/>
              <a:t> slide 6 below).</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baseline="0" dirty="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baseline="0" dirty="0"/>
              <a:t>___________________</a:t>
            </a:r>
            <a:endParaRPr lang="en-US" dirty="0"/>
          </a:p>
          <a:p>
            <a:pPr marL="228600" indent="-228600"/>
            <a:endParaRPr lang="en-US" b="0" dirty="0"/>
          </a:p>
          <a:p>
            <a:pPr marL="228600" indent="-228600"/>
            <a:endParaRPr lang="en-US" b="1" dirty="0"/>
          </a:p>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fr-FR" altLang="ja-JP" dirty="0">
                <a:latin typeface="Arial"/>
              </a:rPr>
              <a:t>'</a:t>
            </a:r>
            <a:r>
              <a:rPr lang="en-US" dirty="0"/>
              <a:t>s solid nature and holy temple, compared with the fallen pillars of the pagan gods.  The name mentioned in the verse would have had significance in light of the city</a:t>
            </a:r>
            <a:r>
              <a:rPr lang="fr-FR" altLang="ja-JP"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rPr>
              <a:pPr/>
              <a:t>65</a:t>
            </a:fld>
            <a:endParaRPr lang="en-US">
              <a:solidFill>
                <a:prstClr val="black"/>
              </a:solidFill>
            </a:endParaRPr>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The Church of St. John later had immense pillars in memory of this verse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name mentioned in the verse would have had significance in light of the city</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numerous name changes over the years." </a:t>
            </a:r>
            <a:r>
              <a:rPr lang="en-US" sz="1200" kern="1200" dirty="0">
                <a:solidFill>
                  <a:schemeClr val="tx1"/>
                </a:solidFill>
                <a:effectLst/>
                <a:latin typeface="+mn-lt"/>
                <a:ea typeface="+mn-ea"/>
                <a:cs typeface="+mn-cs"/>
              </a:rPr>
              <a:t>I found at least four names for the city!  Maybe there were more!</a:t>
            </a:r>
            <a:r>
              <a:rPr lang="en-US" dirty="0">
                <a:effectLst/>
              </a:rPr>
              <a:t> [footnote below]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Also,</a:t>
            </a:r>
            <a:r>
              <a:rPr lang="en-US" baseline="0" dirty="0">
                <a:effectLst/>
              </a:rPr>
              <a:t> o</a:t>
            </a:r>
            <a:r>
              <a:rPr lang="en-US" sz="1200" kern="1200" dirty="0">
                <a:solidFill>
                  <a:schemeClr val="tx1"/>
                </a:solidFill>
                <a:effectLst/>
                <a:latin typeface="+mn-lt"/>
                <a:ea typeface="+mn-ea"/>
                <a:cs typeface="+mn-cs"/>
              </a:rPr>
              <a:t>ur name identifies our family.  “Because believers have identified with Christ by faith, He will identify Himself with them” (Walvoord, BKC).</a:t>
            </a:r>
            <a:r>
              <a:rPr lang="en-SG" dirty="0">
                <a:effectLst/>
              </a:rPr>
              <a:t>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Times New Roman" charset="0"/>
                <a:ea typeface="ＭＳ Ｐゴシック" charset="0"/>
                <a:cs typeface="ＭＳ Ｐゴシック" charset="0"/>
              </a:rPr>
              <a:t>_______________</a:t>
            </a:r>
            <a:endParaRPr lang="en-US" dirty="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Bolen</a:t>
            </a:r>
            <a:r>
              <a:rPr lang="en-US" baseline="0" dirty="0">
                <a:latin typeface="Times New Roman" charset="0"/>
                <a:ea typeface="ＭＳ Ｐゴシック" charset="0"/>
                <a:cs typeface="ＭＳ Ｐゴシック" charset="0"/>
              </a:rPr>
              <a:t> notes, </a:t>
            </a:r>
            <a:r>
              <a:rPr lang="en-US" dirty="0">
                <a:latin typeface="Times New Roman" charset="0"/>
                <a:ea typeface="ＭＳ Ｐゴシック" charset="0"/>
                <a:cs typeface="ＭＳ Ｐゴシック" charset="0"/>
              </a:rPr>
              <a:t>"Naming is one way to claim possession; just as each emperor tried to claim dominion from the city by re-naming it, so God establishes His eternal dominion over the believers by giving them an eternal, unchanging name" (Bolen, slide 6). </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Our name identifies our family.  "Because believers have identified with Christ by faith, He will identify Himself with them" (Walvoord, BKC).</a:t>
            </a:r>
          </a:p>
          <a:p>
            <a:endParaRPr lang="en-US" dirty="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Footnote: </a:t>
            </a:r>
            <a:r>
              <a:rPr lang="en-US" baseline="0" dirty="0">
                <a:cs typeface="+mn-cs"/>
              </a:rPr>
              <a:t>Bolen: "</a:t>
            </a:r>
            <a:r>
              <a:rPr lang="en-US" dirty="0">
                <a:cs typeface="+mn-cs"/>
              </a:rPr>
              <a:t>At the edge of the </a:t>
            </a:r>
            <a:r>
              <a:rPr lang="en-US" i="1" dirty="0" err="1">
                <a:cs typeface="+mn-cs"/>
              </a:rPr>
              <a:t>Katakekaumene</a:t>
            </a:r>
            <a:r>
              <a:rPr lang="en-US" i="1" dirty="0">
                <a:cs typeface="+mn-cs"/>
              </a:rPr>
              <a:t> </a:t>
            </a:r>
            <a:r>
              <a:rPr lang="en-US" dirty="0">
                <a:cs typeface="+mn-cs"/>
              </a:rPr>
              <a:t>(the </a:t>
            </a:r>
            <a:r>
              <a:rPr lang="en-US" altLang="ja-JP" dirty="0">
                <a:latin typeface="Arial"/>
                <a:cs typeface="+mn-cs"/>
              </a:rPr>
              <a:t>"</a:t>
            </a:r>
            <a:r>
              <a:rPr lang="en-US" dirty="0">
                <a:cs typeface="+mn-cs"/>
              </a:rPr>
              <a:t>burned land</a:t>
            </a:r>
            <a:r>
              <a:rPr lang="en-US" altLang="ja-JP" dirty="0">
                <a:latin typeface="Arial"/>
                <a:cs typeface="+mn-cs"/>
              </a:rPr>
              <a:t>"</a:t>
            </a:r>
            <a:r>
              <a:rPr lang="en-US" dirty="0">
                <a:cs typeface="+mn-cs"/>
              </a:rPr>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cs typeface="+mn-cs"/>
              </a:rPr>
              <a:t>Rasmanianus</a:t>
            </a:r>
            <a:r>
              <a:rPr lang="en-US" dirty="0">
                <a:cs typeface="+mn-cs"/>
              </a:rPr>
              <a:t> changed this name to </a:t>
            </a:r>
            <a:r>
              <a:rPr lang="en-US" dirty="0" err="1">
                <a:cs typeface="+mn-cs"/>
              </a:rPr>
              <a:t>Plabia</a:t>
            </a:r>
            <a:r>
              <a:rPr lang="en-US" dirty="0">
                <a:cs typeface="+mn-cs"/>
              </a:rPr>
              <a:t>, after his wife, but this name also quickly went out of use" (slide 6).  "The ancient city of Philadelphia lies under the modern city of </a:t>
            </a:r>
            <a:r>
              <a:rPr lang="en-US" dirty="0" err="1">
                <a:cs typeface="+mn-cs"/>
              </a:rPr>
              <a:t>Alesehir</a:t>
            </a:r>
            <a:r>
              <a:rPr lang="en-US" dirty="0">
                <a:cs typeface="+mn-cs"/>
              </a:rPr>
              <a:t>, Turkey"</a:t>
            </a:r>
            <a:r>
              <a:rPr lang="en-US" baseline="0" dirty="0">
                <a:cs typeface="+mn-cs"/>
              </a:rPr>
              <a:t> (slide 5)</a:t>
            </a:r>
            <a:endParaRPr lang="en-US" dirty="0">
              <a:cs typeface="+mn-cs"/>
            </a:endParaRPr>
          </a:p>
          <a:p>
            <a:endParaRPr lang="en-US" dirty="0">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66</a:t>
            </a:fld>
            <a:endParaRPr lang="en-GB" sz="1200">
              <a:solidFill>
                <a:prstClr val="white"/>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D7082-5559-D34D-BB44-BE1C2BCDE915}" type="slidenum">
              <a:rPr lang="en-US" smtClean="0"/>
              <a:t>67</a:t>
            </a:fld>
            <a:endParaRPr lang="en-US"/>
          </a:p>
        </p:txBody>
      </p:sp>
    </p:spTree>
    <p:extLst>
      <p:ext uri="{BB962C8B-B14F-4D97-AF65-F5344CB8AC3E}">
        <p14:creationId xmlns:p14="http://schemas.microsoft.com/office/powerpoint/2010/main" val="1721495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68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Really?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It is not wrong to work for rewards.  You do this at your job</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When this applies to churches it is has been sometimes called “Holy Huddle.”  There is worship of the true God, unity of purpose and focus on holiness.</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fact, </a:t>
            </a:r>
            <a:r>
              <a:rPr lang="en-US" sz="1200" i="1" kern="1200" dirty="0">
                <a:solidFill>
                  <a:schemeClr val="tx1"/>
                </a:solidFill>
                <a:effectLst/>
                <a:latin typeface="+mn-lt"/>
                <a:ea typeface="+mn-ea"/>
                <a:cs typeface="+mn-cs"/>
              </a:rPr>
              <a:t>Final Destiny</a:t>
            </a:r>
            <a:r>
              <a:rPr lang="en-US" sz="1200" kern="1200" dirty="0">
                <a:solidFill>
                  <a:schemeClr val="tx1"/>
                </a:solidFill>
                <a:effectLst/>
                <a:latin typeface="+mn-lt"/>
                <a:ea typeface="+mn-ea"/>
                <a:cs typeface="+mn-cs"/>
              </a:rPr>
              <a:t> is an entire book on the biblical view of rewards—subtitled </a:t>
            </a:r>
            <a:r>
              <a:rPr lang="en-US" sz="1200" i="1" kern="1200" dirty="0">
                <a:solidFill>
                  <a:schemeClr val="tx1"/>
                </a:solidFill>
                <a:effectLst/>
                <a:latin typeface="+mn-lt"/>
                <a:ea typeface="+mn-ea"/>
                <a:cs typeface="+mn-cs"/>
              </a:rPr>
              <a:t>The Future Reign of the Servant Kings</a:t>
            </a:r>
            <a:r>
              <a:rPr lang="en-US" sz="1200" kern="1200" dirty="0">
                <a:solidFill>
                  <a:schemeClr val="tx1"/>
                </a:solidFill>
                <a:effectLst/>
                <a:latin typeface="+mn-lt"/>
                <a:ea typeface="+mn-ea"/>
                <a:cs typeface="+mn-cs"/>
              </a:rPr>
              <a:t>.  I recommend that you read it!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how does Jesus encourage us to reach out?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Christ</a:t>
            </a:r>
            <a:r>
              <a:rPr lang="en-US" baseline="0" dirty="0">
                <a:latin typeface="Times New Roman" charset="0"/>
                <a:ea typeface="ＭＳ Ｐゴシック" charset="0"/>
                <a:cs typeface="ＭＳ Ｐゴシック" charset="0"/>
              </a:rPr>
              <a:t> provides open doors for service and motivation to walk through those doors.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don’t stay in a holy huddle!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new people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Ask God which door you should step through and write it on your notes there in your seat.  Give </a:t>
            </a:r>
            <a:r>
              <a:rPr lang="en-US" sz="1200" i="1" kern="1200" dirty="0">
                <a:solidFill>
                  <a:schemeClr val="tx1"/>
                </a:solidFill>
                <a:effectLst/>
                <a:latin typeface="+mn-lt"/>
                <a:ea typeface="+mn-ea"/>
                <a:cs typeface="+mn-cs"/>
              </a:rPr>
              <a:t>your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open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hands</a:t>
            </a:r>
            <a:r>
              <a:rPr lang="en-US" sz="1200" kern="1200" dirty="0">
                <a:solidFill>
                  <a:schemeClr val="tx1"/>
                </a:solidFill>
                <a:effectLst/>
                <a:latin typeface="+mn-lt"/>
                <a:ea typeface="+mn-ea"/>
                <a:cs typeface="+mn-cs"/>
              </a:rPr>
              <a:t> to His open doors!</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there is also the danger of liking to be around people who look like us, act like us, sound like us, smell like us.  That’s not unity—its uniformity!</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 is dangerous!  To accomplish uniformity we must all wear masks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6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012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704043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10472122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793846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382145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6779052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6699007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4188278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04370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71704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8670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370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17048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49757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269581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64433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139496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86630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452519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376932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75314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40281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73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9666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0812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7891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19251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837293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66103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283754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77846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868954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47550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189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6896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413259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09977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769787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2457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04533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81116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177872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229871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762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26523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2/24/20</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26296917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2/24/20</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3437240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2401019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2622467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34800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099774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9082110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208307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5786302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4196528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22642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548195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6769512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8962860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621504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E5D0696-1CCA-5040-A628-58BED703F529}" type="slidenum">
              <a:rPr lang="en-US"/>
              <a:pPr>
                <a:defRPr/>
              </a:pPr>
              <a:t>‹#›</a:t>
            </a:fld>
            <a:endParaRPr lang="en-US"/>
          </a:p>
        </p:txBody>
      </p:sp>
    </p:spTree>
    <p:extLst>
      <p:ext uri="{BB962C8B-B14F-4D97-AF65-F5344CB8AC3E}">
        <p14:creationId xmlns:p14="http://schemas.microsoft.com/office/powerpoint/2010/main" val="7582841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0C9322C-5B55-D948-9DE0-8791883286F5}" type="slidenum">
              <a:rPr lang="en-US"/>
              <a:pPr>
                <a:defRPr/>
              </a:pPr>
              <a:t>‹#›</a:t>
            </a:fld>
            <a:endParaRPr lang="en-US"/>
          </a:p>
        </p:txBody>
      </p:sp>
    </p:spTree>
    <p:extLst>
      <p:ext uri="{BB962C8B-B14F-4D97-AF65-F5344CB8AC3E}">
        <p14:creationId xmlns:p14="http://schemas.microsoft.com/office/powerpoint/2010/main" val="27863393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6298CDE-8E7B-9B48-ABB8-13C5B7DBC669}" type="slidenum">
              <a:rPr lang="en-US"/>
              <a:pPr>
                <a:defRPr/>
              </a:pPr>
              <a:t>‹#›</a:t>
            </a:fld>
            <a:endParaRPr lang="en-US"/>
          </a:p>
        </p:txBody>
      </p:sp>
    </p:spTree>
    <p:extLst>
      <p:ext uri="{BB962C8B-B14F-4D97-AF65-F5344CB8AC3E}">
        <p14:creationId xmlns:p14="http://schemas.microsoft.com/office/powerpoint/2010/main" val="10701654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D7646D3-9956-4E4E-8B1A-456BE9C69A65}" type="slidenum">
              <a:rPr lang="en-US"/>
              <a:pPr>
                <a:defRPr/>
              </a:pPr>
              <a:t>‹#›</a:t>
            </a:fld>
            <a:endParaRPr lang="en-US"/>
          </a:p>
        </p:txBody>
      </p:sp>
    </p:spTree>
    <p:extLst>
      <p:ext uri="{BB962C8B-B14F-4D97-AF65-F5344CB8AC3E}">
        <p14:creationId xmlns:p14="http://schemas.microsoft.com/office/powerpoint/2010/main" val="29219758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1561CF2-21EA-E84F-9D12-2B79402B2D33}" type="slidenum">
              <a:rPr lang="en-US"/>
              <a:pPr>
                <a:defRPr/>
              </a:pPr>
              <a:t>‹#›</a:t>
            </a:fld>
            <a:endParaRPr lang="en-US"/>
          </a:p>
        </p:txBody>
      </p:sp>
    </p:spTree>
    <p:extLst>
      <p:ext uri="{BB962C8B-B14F-4D97-AF65-F5344CB8AC3E}">
        <p14:creationId xmlns:p14="http://schemas.microsoft.com/office/powerpoint/2010/main" val="35995378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BEC261D-EAE3-EA46-8677-E6C7DCC941BF}" type="slidenum">
              <a:rPr lang="en-US"/>
              <a:pPr>
                <a:defRPr/>
              </a:pPr>
              <a:t>‹#›</a:t>
            </a:fld>
            <a:endParaRPr lang="en-US"/>
          </a:p>
        </p:txBody>
      </p:sp>
    </p:spTree>
    <p:extLst>
      <p:ext uri="{BB962C8B-B14F-4D97-AF65-F5344CB8AC3E}">
        <p14:creationId xmlns:p14="http://schemas.microsoft.com/office/powerpoint/2010/main" val="710220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846138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227A4C1-E8C3-F545-9B8F-E606D387887E}" type="slidenum">
              <a:rPr lang="en-US"/>
              <a:pPr>
                <a:defRPr/>
              </a:pPr>
              <a:t>‹#›</a:t>
            </a:fld>
            <a:endParaRPr lang="en-US"/>
          </a:p>
        </p:txBody>
      </p:sp>
    </p:spTree>
    <p:extLst>
      <p:ext uri="{BB962C8B-B14F-4D97-AF65-F5344CB8AC3E}">
        <p14:creationId xmlns:p14="http://schemas.microsoft.com/office/powerpoint/2010/main" val="1775629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EF1FB71-EC27-8048-A8F8-01BA2E85ACC3}" type="slidenum">
              <a:rPr lang="en-US"/>
              <a:pPr>
                <a:defRPr/>
              </a:pPr>
              <a:t>‹#›</a:t>
            </a:fld>
            <a:endParaRPr lang="en-US"/>
          </a:p>
        </p:txBody>
      </p:sp>
    </p:spTree>
    <p:extLst>
      <p:ext uri="{BB962C8B-B14F-4D97-AF65-F5344CB8AC3E}">
        <p14:creationId xmlns:p14="http://schemas.microsoft.com/office/powerpoint/2010/main" val="854299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71AD38-A02F-7045-9FEB-5CABF7C5C359}" type="slidenum">
              <a:rPr lang="en-US"/>
              <a:pPr>
                <a:defRPr/>
              </a:pPr>
              <a:t>‹#›</a:t>
            </a:fld>
            <a:endParaRPr lang="en-US"/>
          </a:p>
        </p:txBody>
      </p:sp>
    </p:spTree>
    <p:extLst>
      <p:ext uri="{BB962C8B-B14F-4D97-AF65-F5344CB8AC3E}">
        <p14:creationId xmlns:p14="http://schemas.microsoft.com/office/powerpoint/2010/main" val="199325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466D134-21CA-CE46-A93D-02A37B228016}" type="slidenum">
              <a:rPr lang="en-US"/>
              <a:pPr>
                <a:defRPr/>
              </a:pPr>
              <a:t>‹#›</a:t>
            </a:fld>
            <a:endParaRPr lang="en-US"/>
          </a:p>
        </p:txBody>
      </p:sp>
    </p:spTree>
    <p:extLst>
      <p:ext uri="{BB962C8B-B14F-4D97-AF65-F5344CB8AC3E}">
        <p14:creationId xmlns:p14="http://schemas.microsoft.com/office/powerpoint/2010/main" val="25389325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B87BEFA-CA87-0C46-8709-BC875629DA92}" type="slidenum">
              <a:rPr lang="en-US"/>
              <a:pPr>
                <a:defRPr/>
              </a:pPr>
              <a:t>‹#›</a:t>
            </a:fld>
            <a:endParaRPr lang="en-US"/>
          </a:p>
        </p:txBody>
      </p:sp>
    </p:spTree>
    <p:extLst>
      <p:ext uri="{BB962C8B-B14F-4D97-AF65-F5344CB8AC3E}">
        <p14:creationId xmlns:p14="http://schemas.microsoft.com/office/powerpoint/2010/main" val="1875147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131A4DA-2185-854A-BA05-03D7AE969558}" type="slidenum">
              <a:rPr lang="en-US"/>
              <a:pPr>
                <a:defRPr/>
              </a:pPr>
              <a:t>‹#›</a:t>
            </a:fld>
            <a:endParaRPr lang="en-US"/>
          </a:p>
        </p:txBody>
      </p:sp>
    </p:spTree>
    <p:extLst>
      <p:ext uri="{BB962C8B-B14F-4D97-AF65-F5344CB8AC3E}">
        <p14:creationId xmlns:p14="http://schemas.microsoft.com/office/powerpoint/2010/main" val="28670788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160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5787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83274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95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36891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6064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7096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8391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50884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5423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7430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452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5916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30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47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2496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4578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2062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4257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2/24/20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713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07702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43844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53086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58056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9657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9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66116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08401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4672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9871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7991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7987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36695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195184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221670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69096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83640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498404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552749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303499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4558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8407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874360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090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791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89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90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04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725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64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09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450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228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611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393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021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6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000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153823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463738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2939354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7587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239706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2655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83026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25113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24156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91157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66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18345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3350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2882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defTabSz="914400"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3" name="Rectangle 1029"/>
          <p:cNvSpPr>
            <a:spLocks noGrp="1" noChangeArrowheads="1"/>
          </p:cNvSpPr>
          <p:nvPr>
            <p:ph type="ftr" sz="quarter" idx="11"/>
          </p:nvPr>
        </p:nvSpPr>
        <p:spPr/>
        <p:txBody>
          <a:bodyPr/>
          <a:lstStyle>
            <a:lvl1pPr defTabSz="914400"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4" name="Rectangle 1030"/>
          <p:cNvSpPr>
            <a:spLocks noGrp="1" noChangeArrowheads="1"/>
          </p:cNvSpPr>
          <p:nvPr>
            <p:ph type="sldNum" sz="quarter" idx="12"/>
          </p:nvPr>
        </p:nvSpPr>
        <p:spPr/>
        <p:txBody>
          <a:bodyPr/>
          <a:lstStyle>
            <a:lvl1pPr defTabSz="914400">
              <a:lnSpc>
                <a:spcPct val="80000"/>
              </a:lnSpc>
              <a:spcBef>
                <a:spcPct val="25000"/>
              </a:spcBef>
              <a:spcAft>
                <a:spcPct val="25000"/>
              </a:spcAft>
              <a:buClr>
                <a:schemeClr val="tx2"/>
              </a:buClr>
              <a:buSzPct val="80000"/>
              <a:buFont typeface="Wingdings" charset="0"/>
              <a:buNone/>
              <a:defRPr/>
            </a:lvl1pPr>
          </a:lstStyle>
          <a:p>
            <a:pPr>
              <a:buClr>
                <a:srgbClr val="000000"/>
              </a:buClr>
              <a:defRPr/>
            </a:pPr>
            <a:fld id="{09BE0A58-F8E3-2846-97AF-6CAB0D44586C}" type="slidenum">
              <a:rPr lang="en-US">
                <a:latin typeface="Arial"/>
              </a:rPr>
              <a:pPr>
                <a:buClr>
                  <a:srgbClr val="000000"/>
                </a:buClr>
                <a:defRPr/>
              </a:pPr>
              <a:t>‹#›</a:t>
            </a:fld>
            <a:endParaRPr lang="en-US">
              <a:latin typeface="Arial"/>
            </a:endParaRPr>
          </a:p>
        </p:txBody>
      </p:sp>
    </p:spTree>
    <p:extLst>
      <p:ext uri="{BB962C8B-B14F-4D97-AF65-F5344CB8AC3E}">
        <p14:creationId xmlns:p14="http://schemas.microsoft.com/office/powerpoint/2010/main" val="2256696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9240922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4280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4673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195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4786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06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152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3022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671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296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95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5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4198354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65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323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771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002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87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384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22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8504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3206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568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17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436555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137348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2756932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33948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2.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5" Type="http://schemas.openxmlformats.org/officeDocument/2006/relationships/image" Target="../media/image5.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7.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794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67844965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EA7662A3-20FC-F142-973D-72572742F9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73849629"/>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0054459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DE55A7B-84C1-4046-893D-4795B59E552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6126548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676A50-50CE-D449-A901-9EEFF95B092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54036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6B12D00B-DAD7-C440-AF2B-81AE3F854FAA}" type="datetime1">
              <a:rPr lang="en-US">
                <a:ea typeface="ＭＳ Ｐゴシック" charset="0"/>
                <a:cs typeface="ＭＳ Ｐゴシック" charset="0"/>
              </a:rPr>
              <a:pPr defTabSz="914400" fontAlgn="base">
                <a:spcBef>
                  <a:spcPct val="0"/>
                </a:spcBef>
                <a:spcAft>
                  <a:spcPct val="0"/>
                </a:spcAft>
                <a:defRPr/>
              </a:pPr>
              <a:t>2/24/20</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66561B40-00D8-5049-BB1D-A044CB4701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84879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defTabSz="914400" fontAlgn="base">
              <a:spcBef>
                <a:spcPct val="0"/>
              </a:spcBef>
              <a:spcAft>
                <a:spcPct val="0"/>
              </a:spcAft>
              <a:defRPr/>
            </a:pPr>
            <a:fld id="{A95DE587-37A4-2843-B675-B2E5DBCD32C5}" type="slidenum">
              <a:rPr lang="en-US">
                <a:latin typeface="Arial" charset="0"/>
                <a:ea typeface="ＭＳ Ｐゴシック" charset="0"/>
              </a:rPr>
              <a:pPr defTabSz="914400" fontAlgn="base">
                <a:spcBef>
                  <a:spcPct val="0"/>
                </a:spcBef>
                <a:spcAft>
                  <a:spcPct val="0"/>
                </a:spcAft>
                <a:defRPr/>
              </a:pPr>
              <a:t>‹#›</a:t>
            </a:fld>
            <a:endParaRPr lang="th-TH">
              <a:latin typeface="Arial" charset="0"/>
              <a:ea typeface="ＭＳ Ｐゴシック" charset="0"/>
            </a:endParaRPr>
          </a:p>
        </p:txBody>
      </p:sp>
    </p:spTree>
    <p:extLst>
      <p:ext uri="{BB962C8B-B14F-4D97-AF65-F5344CB8AC3E}">
        <p14:creationId xmlns:p14="http://schemas.microsoft.com/office/powerpoint/2010/main" val="108169251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200"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400"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600"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800"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600" indent="-228600" algn="l" rtl="0" fontAlgn="base">
        <a:spcBef>
          <a:spcPct val="20000"/>
        </a:spcBef>
        <a:spcAft>
          <a:spcPct val="0"/>
        </a:spcAft>
        <a:buChar char="»"/>
        <a:defRPr sz="2000">
          <a:solidFill>
            <a:schemeClr val="tx1"/>
          </a:solidFill>
          <a:latin typeface="+mn-lt"/>
          <a:ea typeface="Angsana New" charset="0"/>
          <a:cs typeface="+mn-cs"/>
        </a:defRPr>
      </a:lvl6pPr>
      <a:lvl7pPr marL="2971800" indent="-228600" algn="l" rtl="0" fontAlgn="base">
        <a:spcBef>
          <a:spcPct val="20000"/>
        </a:spcBef>
        <a:spcAft>
          <a:spcPct val="0"/>
        </a:spcAft>
        <a:buChar char="»"/>
        <a:defRPr sz="2000">
          <a:solidFill>
            <a:schemeClr val="tx1"/>
          </a:solidFill>
          <a:latin typeface="+mn-lt"/>
          <a:ea typeface="Angsana New" charset="0"/>
          <a:cs typeface="+mn-cs"/>
        </a:defRPr>
      </a:lvl7pPr>
      <a:lvl8pPr marL="3429000" indent="-228600" algn="l" rtl="0" fontAlgn="base">
        <a:spcBef>
          <a:spcPct val="20000"/>
        </a:spcBef>
        <a:spcAft>
          <a:spcPct val="0"/>
        </a:spcAft>
        <a:buChar char="»"/>
        <a:defRPr sz="2000">
          <a:solidFill>
            <a:schemeClr val="tx1"/>
          </a:solidFill>
          <a:latin typeface="+mn-lt"/>
          <a:ea typeface="Angsana New" charset="0"/>
          <a:cs typeface="+mn-cs"/>
        </a:defRPr>
      </a:lvl8pPr>
      <a:lvl9pPr marL="3886200" indent="-228600"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23AFD579-BED1-DC47-BE70-8B487D136B0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43701472"/>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805835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79985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75658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1436148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72803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069174021"/>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963933146"/>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latin typeface="Arial" charset="0"/>
              <a:ea typeface="ＭＳ Ｐゴシック" charset="0"/>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latin typeface="Arial" charset="0"/>
              <a:ea typeface="ＭＳ Ｐゴシック" charset="0"/>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fld id="{7A8E23C2-55C2-8248-A30B-E252E2605367}" type="slidenum">
              <a:rPr lang="en-US">
                <a:latin typeface="Arial" charset="0"/>
                <a:ea typeface="ＭＳ Ｐゴシック" charset="0"/>
              </a:rPr>
              <a:pPr fontAlgn="base">
                <a:defRPr/>
              </a:pPr>
              <a:t>‹#›</a:t>
            </a:fld>
            <a:endParaRPr lang="en-US">
              <a:latin typeface="Arial" charset="0"/>
              <a:ea typeface="ＭＳ Ｐゴシック" charset="0"/>
            </a:endParaRPr>
          </a:p>
        </p:txBody>
      </p:sp>
    </p:spTree>
    <p:extLst>
      <p:ext uri="{BB962C8B-B14F-4D97-AF65-F5344CB8AC3E}">
        <p14:creationId xmlns:p14="http://schemas.microsoft.com/office/powerpoint/2010/main" val="1020829132"/>
      </p:ext>
    </p:extLst>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56076438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9.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hemeOverride" Target="../theme/themeOverride1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9.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2.xml"/><Relationship Id="rId1" Type="http://schemas.openxmlformats.org/officeDocument/2006/relationships/themeOverride" Target="../theme/themeOverride1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hemeOverride" Target="../theme/themeOverride13.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hemeOverride" Target="../theme/themeOverride15.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hemeOverride" Target="../theme/themeOverride1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55.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3.xml"/><Relationship Id="rId6" Type="http://schemas.openxmlformats.org/officeDocument/2006/relationships/image" Target="../media/image41.jpeg"/><Relationship Id="rId5" Type="http://schemas.openxmlformats.org/officeDocument/2006/relationships/image" Target="../media/image1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18.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30.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41.xml"/><Relationship Id="rId5" Type="http://schemas.openxmlformats.org/officeDocument/2006/relationships/image" Target="../media/image47.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41.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4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2.xml"/><Relationship Id="rId1" Type="http://schemas.openxmlformats.org/officeDocument/2006/relationships/themeOverride" Target="../theme/themeOverride18.xml"/><Relationship Id="rId5" Type="http://schemas.openxmlformats.org/officeDocument/2006/relationships/image" Target="../media/image54.jpe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hemeOverride" Target="../theme/themeOverride19.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hemeOverride" Target="../theme/themeOverride20.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hemeOverride" Target="../theme/themeOverride2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0.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9.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60.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5.xml"/><Relationship Id="rId1" Type="http://schemas.openxmlformats.org/officeDocument/2006/relationships/themeOverride" Target="../theme/themeOverride22.xml"/><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33321" y="4745896"/>
            <a:ext cx="9144000" cy="980728"/>
          </a:xfrm>
          <a:noFill/>
        </p:spPr>
        <p:txBody>
          <a:bodyPr/>
          <a:lstStyle/>
          <a:p>
            <a:r>
              <a:rPr lang="en-US" sz="4000" b="1" dirty="0">
                <a:effectLst>
                  <a:glow rad="165100">
                    <a:schemeClr val="tx1"/>
                  </a:glow>
                </a:effectLst>
                <a:latin typeface="Arial" charset="0"/>
                <a:ea typeface="ＭＳ Ｐゴシック" charset="0"/>
              </a:rPr>
              <a:t>Mistreated Yet Missions-Focused</a:t>
            </a: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effectLst>
                  <a:glow rad="165100">
                    <a:schemeClr val="tx1"/>
                  </a:glow>
                </a:effectLst>
                <a:latin typeface="Arial" charset="0"/>
                <a:ea typeface="ＭＳ Ｐゴシック" charset="0"/>
              </a:rPr>
              <a:t>The Church of Philadelphia</a:t>
            </a:r>
            <a:br>
              <a:rPr lang="en-US" b="1" dirty="0">
                <a:effectLst>
                  <a:glow rad="165100">
                    <a:schemeClr val="tx1"/>
                  </a:glow>
                </a:effectLst>
                <a:latin typeface="Arial" charset="0"/>
                <a:ea typeface="ＭＳ Ｐゴシック" charset="0"/>
              </a:rPr>
            </a:br>
            <a:r>
              <a:rPr lang="en-US" b="1" dirty="0">
                <a:effectLst>
                  <a:glow rad="165100">
                    <a:schemeClr val="tx1"/>
                  </a:glow>
                </a:effectLst>
                <a:latin typeface="Arial" charset="0"/>
                <a:ea typeface="ＭＳ Ｐゴシック" charset="0"/>
              </a:rPr>
              <a:t>(Rev. 3:7-13)</a:t>
            </a: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extLst>
      <p:ext uri="{BB962C8B-B14F-4D97-AF65-F5344CB8AC3E}">
        <p14:creationId xmlns:p14="http://schemas.microsoft.com/office/powerpoint/2010/main" val="367376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en-US" b="1" dirty="0">
                <a:effectLst>
                  <a:glow rad="165100">
                    <a:schemeClr val="tx1"/>
                  </a:glow>
                </a:effectLst>
                <a:ea typeface="ＭＳ Ｐゴシック" charset="0"/>
              </a:rPr>
              <a:t>Why do you like this church?</a:t>
            </a:r>
          </a:p>
        </p:txBody>
      </p:sp>
    </p:spTree>
    <p:extLst>
      <p:ext uri="{BB962C8B-B14F-4D97-AF65-F5344CB8AC3E}">
        <p14:creationId xmlns:p14="http://schemas.microsoft.com/office/powerpoint/2010/main" val="427803405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298700" y="228600"/>
            <a:ext cx="4686300" cy="533400"/>
          </a:xfrm>
        </p:spPr>
        <p:txBody>
          <a:bodyPr/>
          <a:lstStyle/>
          <a:p>
            <a:pPr eaLnBrk="1" hangingPunct="1"/>
            <a:r>
              <a:rPr lang="en-US" sz="3200" b="1" i="1">
                <a:solidFill>
                  <a:srgbClr val="800000"/>
                </a:solidFill>
                <a:latin typeface="Arial" charset="0"/>
                <a:ea typeface="ＭＳ Ｐゴシック" charset="0"/>
                <a:cs typeface="Arial" charset="0"/>
              </a:rPr>
              <a:t>Our Vision is to…</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God</a:t>
              </a:r>
            </a:p>
          </p:txBody>
        </p:sp>
      </p:gr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Church</a:t>
              </a: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057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fontScale="90000"/>
          </a:bodyPr>
          <a:lstStyle/>
          <a:p>
            <a:pPr>
              <a:defRPr/>
            </a:pPr>
            <a:r>
              <a:rPr lang="en-US" sz="8900" b="1" dirty="0">
                <a:effectLst>
                  <a:glow rad="165100">
                    <a:schemeClr val="tx1"/>
                  </a:glow>
                </a:effectLst>
                <a:ea typeface="ＭＳ Ｐゴシック" charset="0"/>
              </a:rPr>
              <a:t>Do you want us to stay </a:t>
            </a:r>
            <a:r>
              <a:rPr lang="en-US" b="1" dirty="0">
                <a:effectLst>
                  <a:glow rad="165100">
                    <a:schemeClr val="tx1"/>
                  </a:glow>
                </a:effectLst>
                <a:ea typeface="ＭＳ Ｐゴシック" charset="0"/>
              </a:rPr>
              <a:t>small?</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281199801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What does Jesus want for us?  </a:t>
            </a:r>
            <a:r>
              <a:rPr lang="en-US" b="1" dirty="0" err="1">
                <a:effectLst>
                  <a:glow rad="165100">
                    <a:schemeClr val="tx1"/>
                  </a:glow>
                </a:effectLst>
                <a:ea typeface="ＭＳ Ｐゴシック" charset="0"/>
              </a:rPr>
              <a:t>Doesn</a:t>
            </a:r>
            <a:r>
              <a:rPr lang="fr-FR" b="1" dirty="0">
                <a:effectLst>
                  <a:glow rad="165100">
                    <a:schemeClr val="tx1"/>
                  </a:glow>
                </a:effectLst>
                <a:ea typeface="ＭＳ Ｐゴシック" charset="0"/>
              </a:rPr>
              <a:t>'</a:t>
            </a:r>
            <a:r>
              <a:rPr lang="en-US" b="1" dirty="0">
                <a:effectLst>
                  <a:glow rad="165100">
                    <a:schemeClr val="tx1"/>
                  </a:glow>
                </a:effectLst>
                <a:ea typeface="ＭＳ Ｐゴシック" charset="0"/>
              </a:rPr>
              <a:t>t he want us to reach out?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prstClr val="white"/>
                </a:solidFill>
                <a:effectLst>
                  <a:glow rad="165100">
                    <a:schemeClr val="tx1"/>
                  </a:glow>
                </a:effectLst>
                <a:ea typeface="ＭＳ Ｐゴシック" charset="0"/>
              </a:rPr>
              <a:t>How</a:t>
            </a:r>
            <a:r>
              <a:rPr lang="en-US" sz="4800" b="1" dirty="0">
                <a:solidFill>
                  <a:prstClr val="white"/>
                </a:solidFill>
                <a:effectLst>
                  <a:glow rad="165100">
                    <a:schemeClr val="tx1"/>
                  </a:glow>
                </a:effectLst>
                <a:ea typeface="ＭＳ Ｐゴシック" charset="0"/>
              </a:rPr>
              <a:t> does Jesus encourage us to </a:t>
            </a:r>
            <a:r>
              <a:rPr lang="en-US" sz="4800" b="1" dirty="0">
                <a:solidFill>
                  <a:srgbClr val="FFFF00"/>
                </a:solidFill>
                <a:effectLst>
                  <a:glow rad="165100">
                    <a:schemeClr val="tx1"/>
                  </a:glow>
                </a:effectLst>
                <a:ea typeface="ＭＳ Ｐゴシック" charset="0"/>
              </a:rPr>
              <a:t>reach out</a:t>
            </a:r>
            <a:r>
              <a:rPr lang="en-US" sz="4800" b="1" dirty="0">
                <a:solidFill>
                  <a:prstClr val="white"/>
                </a:solidFill>
                <a:effectLst>
                  <a:glow rad="165100">
                    <a:schemeClr val="tx1"/>
                  </a:glow>
                </a:effectLst>
                <a:ea typeface="ＭＳ Ｐゴシック" charset="0"/>
              </a:rPr>
              <a:t>?</a:t>
            </a: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2946283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277048" cy="5209822"/>
          </a:xfrm>
          <a:prstGeom prst="rect">
            <a:avLst/>
          </a:prstGeom>
        </p:spPr>
      </p:pic>
      <p:sp>
        <p:nvSpPr>
          <p:cNvPr id="6" name="Text Box 1028"/>
          <p:cNvSpPr txBox="1">
            <a:spLocks noChangeArrowheads="1"/>
          </p:cNvSpPr>
          <p:nvPr/>
        </p:nvSpPr>
        <p:spPr bwMode="auto">
          <a:xfrm>
            <a:off x="5562600" y="2131076"/>
            <a:ext cx="358140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rgbClr val="E5E5FF"/>
                </a:solidFill>
                <a:effectLst>
                  <a:outerShdw blurRad="38100" dist="38100" dir="2700000" algn="tl">
                    <a:srgbClr val="000000"/>
                  </a:outerShdw>
                </a:effectLst>
                <a:latin typeface="Arial" charset="0"/>
                <a:cs typeface="Arial" charset="0"/>
              </a:rPr>
              <a:t>The Seven Churches of Revelation</a:t>
            </a:r>
          </a:p>
        </p:txBody>
      </p:sp>
      <p:sp>
        <p:nvSpPr>
          <p:cNvPr id="8"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prstClr val="white"/>
                </a:solidFill>
                <a:effectLst>
                  <a:glow rad="165100">
                    <a:schemeClr val="tx1"/>
                  </a:glow>
                </a:effectLst>
                <a:ea typeface="ＭＳ Ｐゴシック" charset="0"/>
              </a:rPr>
              <a:t>How</a:t>
            </a:r>
            <a:r>
              <a:rPr lang="en-US" sz="4800" b="1" dirty="0">
                <a:solidFill>
                  <a:prstClr val="white"/>
                </a:solidFill>
                <a:effectLst>
                  <a:glow rad="165100">
                    <a:schemeClr val="tx1"/>
                  </a:glow>
                </a:effectLst>
                <a:ea typeface="ＭＳ Ｐゴシック" charset="0"/>
              </a:rPr>
              <a:t> does Jesus encourage us to </a:t>
            </a:r>
            <a:r>
              <a:rPr lang="en-US" sz="4800" b="1" dirty="0">
                <a:solidFill>
                  <a:srgbClr val="FFFF00"/>
                </a:solidFill>
                <a:effectLst>
                  <a:glow rad="165100">
                    <a:schemeClr val="tx1"/>
                  </a:glow>
                </a:effectLst>
                <a:ea typeface="ＭＳ Ｐゴシック" charset="0"/>
              </a:rPr>
              <a:t>reach out</a:t>
            </a:r>
            <a:r>
              <a:rPr lang="en-US" sz="4800" b="1" dirty="0">
                <a:solidFill>
                  <a:prstClr val="white"/>
                </a:solidFill>
                <a:effectLst>
                  <a:glow rad="165100">
                    <a:schemeClr val="tx1"/>
                  </a:glow>
                </a:effectLst>
                <a:ea typeface="ＭＳ Ｐゴシック" charset="0"/>
              </a:rPr>
              <a:t>?</a:t>
            </a:r>
          </a:p>
        </p:txBody>
      </p:sp>
    </p:spTree>
    <p:extLst>
      <p:ext uri="{BB962C8B-B14F-4D97-AF65-F5344CB8AC3E}">
        <p14:creationId xmlns:p14="http://schemas.microsoft.com/office/powerpoint/2010/main" val="281321202"/>
      </p:ext>
    </p:extLst>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9033481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1670899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The Chiasm (Rev. 2–3)</a:t>
            </a: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4513440" y="4432159"/>
            <a:ext cx="2208872"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Existence Threatened</a:t>
            </a: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Faithful in Persecution</a:t>
            </a:r>
            <a:endParaRPr lang="en-US" sz="16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600" b="1" dirty="0">
              <a:solidFill>
                <a:srgbClr val="000000"/>
              </a:solidFill>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Mixed Bag</a:t>
              </a:r>
              <a:endParaRPr lang="en-US" sz="8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892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So 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a:effectLst>
                  <a:glow rad="165100">
                    <a:schemeClr val="tx1"/>
                  </a:glow>
                </a:effectLst>
                <a:ea typeface="ＭＳ Ｐゴシック" charset="0"/>
              </a:rPr>
              <a:t>In two ways…</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schemeClr val="tx1"/>
                  </a:glow>
                </a:effectLst>
                <a:ea typeface="ＭＳ Ｐゴシック" charset="0"/>
              </a:rPr>
              <a:t>Rev. 3:7-13</a:t>
            </a:r>
          </a:p>
        </p:txBody>
      </p:sp>
    </p:spTree>
    <p:extLst>
      <p:ext uri="{BB962C8B-B14F-4D97-AF65-F5344CB8AC3E}">
        <p14:creationId xmlns:p14="http://schemas.microsoft.com/office/powerpoint/2010/main" val="352634888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1.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322586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3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035" y="5229055"/>
            <a:ext cx="9138965" cy="1457718"/>
          </a:xfrm>
          <a:noFill/>
          <a:ln>
            <a:noFill/>
          </a:ln>
        </p:spPr>
        <p:txBody>
          <a:bodyPr vert="horz" wrap="square" lIns="91440" tIns="45720" rIns="91440" bIns="45720" numCol="1" anchor="ctr" anchorCtr="0" compatLnSpc="1">
            <a:prstTxWarp prst="textNoShape">
              <a:avLst/>
            </a:prstTxWarp>
          </a:bodyPr>
          <a:lstStyle/>
          <a:p>
            <a:pPr algn="l"/>
            <a:r>
              <a:rPr lang="en-US" sz="6000" b="1" dirty="0">
                <a:effectLst>
                  <a:glow rad="165100">
                    <a:schemeClr val="tx1"/>
                  </a:glow>
                </a:effectLst>
                <a:latin typeface="Arial" charset="0"/>
                <a:cs typeface="+mj-cs"/>
              </a:rPr>
              <a:t>Hal Griffith, age 90</a:t>
            </a:r>
          </a:p>
        </p:txBody>
      </p:sp>
    </p:spTree>
    <p:extLst>
      <p:ext uri="{BB962C8B-B14F-4D97-AF65-F5344CB8AC3E}">
        <p14:creationId xmlns:p14="http://schemas.microsoft.com/office/powerpoint/2010/main" val="426396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en-US" sz="3600" b="1" i="1" dirty="0">
                <a:solidFill>
                  <a:srgbClr val="000000"/>
                </a:solidFill>
                <a:effectLst/>
                <a:latin typeface="Chalkboard"/>
                <a:ea typeface="ＭＳ Ｐゴシック" charset="0"/>
                <a:cs typeface="Chalkboard"/>
              </a:rPr>
              <a:t>OH NO! NOT EVANGELISM!</a:t>
            </a:r>
          </a:p>
        </p:txBody>
      </p:sp>
    </p:spTree>
    <p:extLst>
      <p:ext uri="{BB962C8B-B14F-4D97-AF65-F5344CB8AC3E}">
        <p14:creationId xmlns:p14="http://schemas.microsoft.com/office/powerpoint/2010/main" val="203202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en-US" b="1" dirty="0">
                <a:effectLst>
                  <a:glow rad="177800">
                    <a:schemeClr val="tx1"/>
                  </a:glow>
                </a:effectLst>
                <a:ea typeface="ＭＳ Ｐゴシック" charset="0"/>
              </a:rPr>
              <a:t>Christ gave Philadelphia opportunities to witness (3:7-8).</a:t>
            </a:r>
            <a:br>
              <a:rPr lang="en-US" b="1" dirty="0">
                <a:effectLst>
                  <a:glow rad="177800">
                    <a:schemeClr val="tx1"/>
                  </a:glow>
                </a:effectLst>
                <a:ea typeface="ＭＳ Ｐゴシック" charset="0"/>
              </a:rPr>
            </a:b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52942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2400" dirty="0">
                <a:solidFill>
                  <a:srgbClr val="FFFFFF"/>
                </a:solidFill>
                <a:latin typeface="Arial" charset="0"/>
                <a:ea typeface="ＭＳ Ｐゴシック" charset="0"/>
              </a:rPr>
              <a:t>Philadelphia view to south from acropolis</a:t>
            </a: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3200" b="1" dirty="0">
                <a:solidFill>
                  <a:srgbClr val="FFFFFF"/>
                </a:solidFill>
                <a:latin typeface="Arial" charset="0"/>
                <a:ea typeface="ＭＳ Ｐゴシック" charset="0"/>
              </a:rPr>
              <a:t>Founded by </a:t>
            </a:r>
            <a:r>
              <a:rPr lang="en-US" sz="3200" b="1" dirty="0" err="1">
                <a:solidFill>
                  <a:srgbClr val="FFFFFF"/>
                </a:solidFill>
                <a:latin typeface="Arial" charset="0"/>
                <a:ea typeface="ＭＳ Ｐゴシック" charset="0"/>
              </a:rPr>
              <a:t>Eumenes</a:t>
            </a:r>
            <a:r>
              <a:rPr lang="en-US" sz="3200" b="1" dirty="0">
                <a:solidFill>
                  <a:srgbClr val="FFFFFF"/>
                </a:solidFill>
                <a:latin typeface="Arial" charset="0"/>
                <a:ea typeface="ＭＳ Ｐゴシック" charset="0"/>
              </a:rPr>
              <a:t> II, king of Pergamum,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or his brother, </a:t>
            </a:r>
            <a:r>
              <a:rPr lang="en-US" sz="3200" b="1" dirty="0" err="1">
                <a:solidFill>
                  <a:srgbClr val="FFFFFF"/>
                </a:solidFill>
                <a:latin typeface="Arial" charset="0"/>
                <a:ea typeface="ＭＳ Ｐゴシック" charset="0"/>
              </a:rPr>
              <a:t>Attalus</a:t>
            </a:r>
            <a:r>
              <a:rPr lang="en-US" sz="3200" b="1" dirty="0">
                <a:solidFill>
                  <a:srgbClr val="FFFFFF"/>
                </a:solidFill>
                <a:latin typeface="Arial" charset="0"/>
                <a:ea typeface="ＭＳ Ｐゴシック" charset="0"/>
              </a:rPr>
              <a:t> II </a:t>
            </a:r>
            <a:r>
              <a:rPr lang="en-US" sz="3200" b="1" dirty="0" err="1">
                <a:solidFill>
                  <a:srgbClr val="FFFFFF"/>
                </a:solidFill>
                <a:latin typeface="Arial" charset="0"/>
                <a:ea typeface="ＭＳ Ｐゴシック" charset="0"/>
              </a:rPr>
              <a:t>Philadelphus</a:t>
            </a:r>
            <a:r>
              <a:rPr lang="en-US" sz="3200" b="1" dirty="0">
                <a:solidFill>
                  <a:srgbClr val="FFFFFF"/>
                </a:solidFill>
                <a:latin typeface="Arial" charset="0"/>
                <a:ea typeface="ＭＳ Ｐゴシック" charset="0"/>
              </a:rPr>
              <a:t>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(reigned 159-138 BC),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meaning "lover of his brother"</a:t>
            </a:r>
          </a:p>
        </p:txBody>
      </p:sp>
    </p:spTree>
    <p:extLst>
      <p:ext uri="{BB962C8B-B14F-4D97-AF65-F5344CB8AC3E}">
        <p14:creationId xmlns:p14="http://schemas.microsoft.com/office/powerpoint/2010/main" val="814164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4000" b="1" dirty="0">
                <a:latin typeface="Arial" charset="0"/>
                <a:ea typeface="ＭＳ Ｐゴシック" charset="0"/>
              </a:rPr>
              <a:t>Where was Philadelphia?</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63" name="TextBox 62"/>
          <p:cNvSpPr txBox="1"/>
          <p:nvPr/>
        </p:nvSpPr>
        <p:spPr>
          <a:xfrm>
            <a:off x="5152310" y="3193517"/>
            <a:ext cx="3098766" cy="1200329"/>
          </a:xfrm>
          <a:prstGeom prst="rect">
            <a:avLst/>
          </a:prstGeom>
          <a:noFill/>
        </p:spPr>
        <p:txBody>
          <a:bodyPr wrap="square">
            <a:spAutoFit/>
          </a:bodyPr>
          <a:lstStyle/>
          <a:p>
            <a:pPr algn="ctr" defTabSz="914400" eaLnBrk="0" fontAlgn="base" hangingPunct="0">
              <a:spcBef>
                <a:spcPct val="0"/>
              </a:spcBef>
              <a:spcAft>
                <a:spcPct val="0"/>
              </a:spcAft>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"Gateway to the East"</a:t>
            </a:r>
          </a:p>
        </p:txBody>
      </p:sp>
    </p:spTree>
    <p:extLst>
      <p:ext uri="{BB962C8B-B14F-4D97-AF65-F5344CB8AC3E}">
        <p14:creationId xmlns:p14="http://schemas.microsoft.com/office/powerpoint/2010/main" val="2780102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afterGroup">
                            <p:stCondLst>
                              <p:cond delay="300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nodeType="afterGroup">
                            <p:stCondLst>
                              <p:cond delay="3000"/>
                            </p:stCondLst>
                            <p:childTnLst>
                              <p:par>
                                <p:cTn id="68" presetID="1"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570621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en-US" sz="3600" b="1" dirty="0">
                <a:effectLst>
                  <a:glow rad="165100">
                    <a:schemeClr val="tx1"/>
                  </a:glow>
                </a:effectLst>
                <a:ea typeface="ＭＳ Ｐゴシック" charset="0"/>
              </a:rPr>
              <a:t>"This is the message from the one who is </a:t>
            </a:r>
            <a:r>
              <a:rPr lang="en-US" sz="3600" b="1" dirty="0">
                <a:solidFill>
                  <a:srgbClr val="FFFF00"/>
                </a:solidFill>
                <a:effectLst>
                  <a:glow rad="165100">
                    <a:schemeClr val="tx1"/>
                  </a:glow>
                </a:effectLst>
                <a:ea typeface="ＭＳ Ｐゴシック" charset="0"/>
              </a:rPr>
              <a:t>holy and true</a:t>
            </a:r>
            <a:r>
              <a:rPr lang="en-US" sz="3600" b="1" dirty="0">
                <a:effectLst>
                  <a:glow rad="165100">
                    <a:schemeClr val="tx1"/>
                  </a:glow>
                </a:effectLst>
                <a:ea typeface="ＭＳ Ｐゴシック" charset="0"/>
              </a:rPr>
              <a:t>, the one who </a:t>
            </a:r>
            <a:r>
              <a:rPr lang="en-US" sz="3600" b="1" dirty="0">
                <a:solidFill>
                  <a:srgbClr val="FFFF00"/>
                </a:solidFill>
                <a:effectLst>
                  <a:glow rad="165100">
                    <a:schemeClr val="tx1"/>
                  </a:glow>
                </a:effectLst>
                <a:ea typeface="ＭＳ Ｐゴシック" charset="0"/>
              </a:rPr>
              <a:t>has the key of David</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(3:7b NLT</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Tree>
    <p:extLst>
      <p:ext uri="{BB962C8B-B14F-4D97-AF65-F5344CB8AC3E}">
        <p14:creationId xmlns:p14="http://schemas.microsoft.com/office/powerpoint/2010/main" val="167009005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fontScale="90000"/>
          </a:bodyPr>
          <a:lstStyle/>
          <a:p>
            <a:pPr>
              <a:defRPr/>
            </a:pPr>
            <a:r>
              <a:rPr lang="en-US" sz="3600" b="1" dirty="0">
                <a:effectLst>
                  <a:glow rad="165100">
                    <a:schemeClr val="tx1"/>
                  </a:glow>
                </a:effectLst>
                <a:ea typeface="ＭＳ Ｐゴシック" charset="0"/>
              </a:rPr>
              <a:t>"I will give [</a:t>
            </a:r>
            <a:r>
              <a:rPr lang="en-US" sz="3600" b="1" dirty="0" err="1">
                <a:effectLst>
                  <a:glow rad="165100">
                    <a:schemeClr val="tx1"/>
                  </a:glow>
                </a:effectLst>
                <a:ea typeface="ＭＳ Ｐゴシック" charset="0"/>
              </a:rPr>
              <a:t>Eliakim</a:t>
            </a:r>
            <a:r>
              <a:rPr lang="en-US" sz="3600" b="1" dirty="0">
                <a:effectLst>
                  <a:glow rad="165100">
                    <a:schemeClr val="tx1"/>
                  </a:glow>
                </a:effectLst>
                <a:ea typeface="ＭＳ Ｐゴシック" charset="0"/>
              </a:rPr>
              <a:t>] the key to the house of David—the highest position in the royal court. When he opens doors, no one will be able to close them; when he closes doors, no one will be able to open them"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(Isa. 22:22 </a:t>
            </a:r>
            <a:r>
              <a:rPr lang="en-US" sz="3100" b="1" dirty="0">
                <a:effectLst>
                  <a:glow rad="165100">
                    <a:schemeClr val="tx1"/>
                  </a:glow>
                </a:effectLst>
                <a:ea typeface="ＭＳ Ｐゴシック" charset="0"/>
              </a:rPr>
              <a:t>NLT</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600" b="1" dirty="0">
                <a:effectLst>
                  <a:glow rad="165100">
                    <a:prstClr val="black"/>
                  </a:glow>
                </a:effectLst>
                <a:ea typeface="ＭＳ Ｐゴシック" charset="0"/>
              </a:rPr>
              <a:t>"key" = access to David</a:t>
            </a:r>
            <a:r>
              <a:rPr lang="fr-FR" sz="3600" b="1" dirty="0">
                <a:effectLst>
                  <a:glow rad="165100">
                    <a:prstClr val="black"/>
                  </a:glow>
                </a:effectLst>
                <a:ea typeface="ＭＳ Ｐゴシック" charset="0"/>
              </a:rPr>
              <a:t>'</a:t>
            </a:r>
            <a:r>
              <a:rPr lang="en-US" sz="3600" b="1" dirty="0">
                <a:effectLst>
                  <a:glow rad="165100">
                    <a:prstClr val="black"/>
                  </a:glow>
                </a:effectLst>
                <a:ea typeface="ＭＳ Ｐゴシック" charset="0"/>
              </a:rPr>
              <a:t>s wealth</a:t>
            </a:r>
          </a:p>
          <a:p>
            <a:pPr>
              <a:defRPr/>
            </a:pPr>
            <a:endParaRPr lang="en-US" sz="3600" b="1" dirty="0">
              <a:effectLst>
                <a:glow rad="165100">
                  <a:prstClr val="black"/>
                </a:glow>
              </a:effectLst>
              <a:ea typeface="ＭＳ Ｐゴシック" charset="0"/>
            </a:endParaRPr>
          </a:p>
          <a:p>
            <a:pPr>
              <a:defRPr/>
            </a:pPr>
            <a:r>
              <a:rPr lang="en-US" sz="3600" b="1" dirty="0">
                <a:effectLst>
                  <a:glow rad="165100">
                    <a:prstClr val="black"/>
                  </a:glow>
                </a:effectLst>
                <a:ea typeface="ＭＳ Ｐゴシック" charset="0"/>
              </a:rPr>
              <a:t>= holding spiritual treasures (e.g., opportunities for service)</a:t>
            </a:r>
          </a:p>
        </p:txBody>
      </p:sp>
    </p:spTree>
    <p:extLst>
      <p:ext uri="{BB962C8B-B14F-4D97-AF65-F5344CB8AC3E}">
        <p14:creationId xmlns:p14="http://schemas.microsoft.com/office/powerpoint/2010/main" val="116338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pPr>
              <a:defRPr/>
            </a:pPr>
            <a:r>
              <a:rPr lang="en-US" sz="3600" b="1" dirty="0">
                <a:effectLst>
                  <a:glow rad="165100">
                    <a:schemeClr val="tx1"/>
                  </a:glow>
                </a:effectLst>
                <a:ea typeface="ＭＳ Ｐゴシック" charset="0"/>
              </a:rPr>
              <a:t>"What he opens, no one can close; and what he closes, no one can open"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(3:7c </a:t>
            </a:r>
            <a:r>
              <a:rPr lang="en-US" sz="3200" b="1" dirty="0">
                <a:effectLst>
                  <a:glow rad="165100">
                    <a:schemeClr val="tx1"/>
                  </a:glow>
                </a:effectLst>
                <a:ea typeface="ＭＳ Ｐゴシック" charset="0"/>
              </a:rPr>
              <a:t>NLT</a:t>
            </a:r>
            <a:r>
              <a:rPr lang="en-US" sz="3600" b="1" dirty="0">
                <a:effectLst>
                  <a:glow rad="1651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93967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173" y="2036254"/>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effectLst>
                  <a:outerShdw blurRad="38100" dist="38100" dir="2700000" algn="tl">
                    <a:srgbClr val="000000">
                      <a:alpha val="43137"/>
                    </a:srgbClr>
                  </a:outerShdw>
                </a:effectLst>
              </a:rPr>
              <a:t>Commendation: He gave them opportunities based on their faithfulness (3:8).</a:t>
            </a:r>
            <a:endParaRPr lang="en-US" sz="3200" b="1" dirty="0">
              <a:solidFill>
                <a:prstClr val="white"/>
              </a:solidFill>
              <a:effectLst>
                <a:outerShdw blurRad="38100" dist="38100" dir="2700000" algn="tl">
                  <a:srgbClr val="000000">
                    <a:alpha val="43137"/>
                  </a:srgbClr>
                </a:outerShdw>
              </a:effectLst>
              <a:ea typeface="ＭＳ Ｐゴシック" charset="0"/>
            </a:endParaRPr>
          </a:p>
        </p:txBody>
      </p:sp>
      <p:sp>
        <p:nvSpPr>
          <p:cNvPr id="841730" name="Rectangle 2"/>
          <p:cNvSpPr>
            <a:spLocks noGrp="1" noChangeArrowheads="1"/>
          </p:cNvSpPr>
          <p:nvPr>
            <p:ph type="title"/>
          </p:nvPr>
        </p:nvSpPr>
        <p:spPr>
          <a:xfrm>
            <a:off x="3409700" y="1365447"/>
            <a:ext cx="5687865" cy="5492554"/>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"I know all the things you do, and I have opened a door for you that no one can close. You have little strength, yet you obeyed my word and did not deny me" </a:t>
            </a:r>
            <a:br>
              <a:rPr lang="en-US" sz="3600" b="1" dirty="0">
                <a:solidFill>
                  <a:prstClr val="white"/>
                </a:solidFill>
                <a:ea typeface="ＭＳ Ｐゴシック" charset="0"/>
              </a:rPr>
            </a:br>
            <a:r>
              <a:rPr lang="en-US" sz="3600" b="1" dirty="0">
                <a:solidFill>
                  <a:prstClr val="white"/>
                </a:solidFill>
                <a:ea typeface="ＭＳ Ｐゴシック" charset="0"/>
              </a:rPr>
              <a:t>(3:8 </a:t>
            </a:r>
            <a:r>
              <a:rPr lang="en-US" sz="3200" b="1" dirty="0">
                <a:solidFill>
                  <a:prstClr val="white"/>
                </a:solidFill>
                <a:ea typeface="ＭＳ Ｐゴシック" charset="0"/>
              </a:rPr>
              <a:t>NLT</a:t>
            </a:r>
            <a:r>
              <a:rPr lang="en-US" sz="3600" b="1" dirty="0">
                <a:solidFill>
                  <a:prstClr val="white"/>
                </a:solidFill>
                <a:ea typeface="ＭＳ Ｐゴシック" charset="0"/>
              </a:rPr>
              <a:t>).</a:t>
            </a:r>
          </a:p>
        </p:txBody>
      </p:sp>
    </p:spTree>
    <p:extLst>
      <p:ext uri="{BB962C8B-B14F-4D97-AF65-F5344CB8AC3E}">
        <p14:creationId xmlns:p14="http://schemas.microsoft.com/office/powerpoint/2010/main" val="40687440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keeps Christ</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word and does not deny His name, endures patiently</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32949670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9600" b="1" dirty="0">
                <a:effectLst>
                  <a:glow rad="165100">
                    <a:schemeClr val="tx1"/>
                  </a:glow>
                </a:effectLst>
                <a:ea typeface="ＭＳ Ｐゴシック" charset="0"/>
              </a:rPr>
              <a:t>The Huddle</a:t>
            </a:r>
          </a:p>
        </p:txBody>
      </p:sp>
    </p:spTree>
    <p:extLst>
      <p:ext uri="{BB962C8B-B14F-4D97-AF65-F5344CB8AC3E}">
        <p14:creationId xmlns:p14="http://schemas.microsoft.com/office/powerpoint/2010/main" val="133066988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Jesus has given this church many open doors for witness too!</a:t>
            </a:r>
          </a:p>
        </p:txBody>
      </p:sp>
      <p:sp>
        <p:nvSpPr>
          <p:cNvPr id="5" name="Rectangle 2"/>
          <p:cNvSpPr txBox="1">
            <a:spLocks noChangeArrowheads="1"/>
          </p:cNvSpPr>
          <p:nvPr/>
        </p:nvSpPr>
        <p:spPr bwMode="auto">
          <a:xfrm>
            <a:off x="502157" y="2632056"/>
            <a:ext cx="4337953"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600" b="1" dirty="0">
                <a:solidFill>
                  <a:prstClr val="white"/>
                </a:solidFill>
                <a:effectLst>
                  <a:glow rad="165100">
                    <a:prstClr val="black"/>
                  </a:glow>
                </a:effectLst>
                <a:ea typeface="ＭＳ Ｐゴシック" charset="0"/>
              </a:rPr>
              <a:t>NLT</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40551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Jan 2016</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cs typeface="ＭＳ Ｐゴシック" charset="0"/>
              </a:endParaRPr>
            </a:p>
          </p:txBody>
        </p:sp>
      </p:grpSp>
      <p:sp>
        <p:nvSpPr>
          <p:cNvPr id="361485" name="Text Box 13"/>
          <p:cNvSpPr txBox="1">
            <a:spLocks noChangeArrowheads="1"/>
          </p:cNvSpPr>
          <p:nvPr/>
        </p:nvSpPr>
        <p:spPr bwMode="auto">
          <a:xfrm>
            <a:off x="-7876" y="188640"/>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a typeface="ＭＳ Ｐゴシック"/>
              <a:cs typeface="ＭＳ Ｐゴシック" charset="0"/>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SINGAPORE</a:t>
            </a:r>
          </a:p>
        </p:txBody>
      </p:sp>
      <p:sp>
        <p:nvSpPr>
          <p:cNvPr id="357387" name="Rounded Rectangle 1"/>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357388"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PHILIPPINES</a:t>
            </a:r>
          </a:p>
        </p:txBody>
      </p:sp>
      <p:sp>
        <p:nvSpPr>
          <p:cNvPr id="22" name="Text Box 13"/>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GERMANY</a:t>
            </a:r>
          </a:p>
        </p:txBody>
      </p:sp>
      <p:sp>
        <p:nvSpPr>
          <p:cNvPr id="25" name="Text Box 13"/>
          <p:cNvSpPr txBox="1">
            <a:spLocks noChangeArrowheads="1"/>
          </p:cNvSpPr>
          <p:nvPr/>
        </p:nvSpPr>
        <p:spPr bwMode="auto">
          <a:xfrm>
            <a:off x="-36513" y="1124744"/>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NETHERLANDS</a:t>
            </a:r>
          </a:p>
        </p:txBody>
      </p:sp>
      <p:sp>
        <p:nvSpPr>
          <p:cNvPr id="26" name="Text Box 17"/>
          <p:cNvSpPr txBox="1">
            <a:spLocks noChangeArrowheads="1"/>
          </p:cNvSpPr>
          <p:nvPr/>
        </p:nvSpPr>
        <p:spPr bwMode="auto">
          <a:xfrm>
            <a:off x="5724525" y="1700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KOREA</a:t>
            </a:r>
          </a:p>
        </p:txBody>
      </p:sp>
      <p:sp>
        <p:nvSpPr>
          <p:cNvPr id="24" name="Text Box 17"/>
          <p:cNvSpPr txBox="1">
            <a:spLocks noChangeArrowheads="1"/>
          </p:cNvSpPr>
          <p:nvPr/>
        </p:nvSpPr>
        <p:spPr bwMode="auto">
          <a:xfrm>
            <a:off x="6228184" y="2276872"/>
            <a:ext cx="1905000" cy="646331"/>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HONG KONG/CANADA</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TAIWAN</a:t>
            </a:r>
          </a:p>
        </p:txBody>
      </p:sp>
      <p:sp>
        <p:nvSpPr>
          <p:cNvPr id="28" name="Text Box 21"/>
          <p:cNvSpPr txBox="1">
            <a:spLocks noChangeArrowheads="1"/>
          </p:cNvSpPr>
          <p:nvPr/>
        </p:nvSpPr>
        <p:spPr bwMode="auto">
          <a:xfrm>
            <a:off x="9390063" y="30861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CHINA</a:t>
            </a:r>
          </a:p>
        </p:txBody>
      </p:sp>
      <p:sp>
        <p:nvSpPr>
          <p:cNvPr id="29" name="Text Box 21"/>
          <p:cNvSpPr txBox="1">
            <a:spLocks noChangeArrowheads="1"/>
          </p:cNvSpPr>
          <p:nvPr/>
        </p:nvSpPr>
        <p:spPr bwMode="auto">
          <a:xfrm>
            <a:off x="9390063" y="55784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INDONESIA</a:t>
            </a:r>
          </a:p>
        </p:txBody>
      </p:sp>
      <p:sp>
        <p:nvSpPr>
          <p:cNvPr id="30" name="Text Box 21"/>
          <p:cNvSpPr txBox="1">
            <a:spLocks noChangeArrowheads="1"/>
          </p:cNvSpPr>
          <p:nvPr/>
        </p:nvSpPr>
        <p:spPr bwMode="auto">
          <a:xfrm>
            <a:off x="4788024" y="4221088"/>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MALAYSIA</a:t>
            </a:r>
          </a:p>
        </p:txBody>
      </p:sp>
      <p:sp>
        <p:nvSpPr>
          <p:cNvPr id="31" name="Text Box 21"/>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NEW ZEALAND</a:t>
            </a:r>
          </a:p>
        </p:txBody>
      </p:sp>
      <p:sp>
        <p:nvSpPr>
          <p:cNvPr id="32" name="Text Box 13"/>
          <p:cNvSpPr txBox="1">
            <a:spLocks noChangeArrowheads="1"/>
          </p:cNvSpPr>
          <p:nvPr/>
        </p:nvSpPr>
        <p:spPr bwMode="auto">
          <a:xfrm>
            <a:off x="-22225" y="1577181"/>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LEBANON</a:t>
            </a:r>
          </a:p>
        </p:txBody>
      </p:sp>
      <p:sp>
        <p:nvSpPr>
          <p:cNvPr id="33" name="Text Box 13"/>
          <p:cNvSpPr txBox="1">
            <a:spLocks noChangeArrowheads="1"/>
          </p:cNvSpPr>
          <p:nvPr/>
        </p:nvSpPr>
        <p:spPr bwMode="auto">
          <a:xfrm>
            <a:off x="-3060848" y="486916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cs typeface="ＭＳ Ｐゴシック" charset="0"/>
              </a:rPr>
              <a:t>ITALY</a:t>
            </a:r>
          </a:p>
        </p:txBody>
      </p:sp>
    </p:spTree>
    <p:extLst>
      <p:ext uri="{BB962C8B-B14F-4D97-AF65-F5344CB8AC3E}">
        <p14:creationId xmlns:p14="http://schemas.microsoft.com/office/powerpoint/2010/main" val="1128207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6" descr="IMG_371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36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7984" y="0"/>
            <a:ext cx="4716016" cy="3537012"/>
          </a:xfrm>
          <a:prstGeom prst="rect">
            <a:avLst/>
          </a:prstGeom>
        </p:spPr>
      </p:pic>
      <p:sp>
        <p:nvSpPr>
          <p:cNvPr id="3" name="TextBox 2"/>
          <p:cNvSpPr txBox="1"/>
          <p:nvPr/>
        </p:nvSpPr>
        <p:spPr>
          <a:xfrm>
            <a:off x="179511" y="2978949"/>
            <a:ext cx="6553133" cy="954107"/>
          </a:xfrm>
          <a:prstGeom prst="rect">
            <a:avLst/>
          </a:prstGeom>
          <a:solidFill>
            <a:schemeClr val="tx1"/>
          </a:solidFill>
        </p:spPr>
        <p:txBody>
          <a:bodyPr wrap="square">
            <a:spAutoFit/>
          </a:bodyPr>
          <a:lstStyle/>
          <a:p>
            <a:pPr defTabSz="914400" eaLnBrk="0" fontAlgn="base" hangingPunct="0">
              <a:spcBef>
                <a:spcPct val="0"/>
              </a:spcBef>
              <a:spcAft>
                <a:spcPct val="0"/>
              </a:spcAft>
              <a:defRPr/>
            </a:pPr>
            <a:r>
              <a:rPr lang="en-US" sz="2800" b="1" dirty="0">
                <a:solidFill>
                  <a:srgbClr val="FFFFFF"/>
                </a:solidFill>
                <a:latin typeface="Arial"/>
                <a:ea typeface="ＭＳ Ｐゴシック" pitchFamily="34" charset="-128"/>
                <a:cs typeface="Arial"/>
              </a:rPr>
              <a:t>Let</a:t>
            </a:r>
            <a:r>
              <a:rPr lang="fr-FR" sz="2800" b="1" dirty="0">
                <a:solidFill>
                  <a:srgbClr val="FFFFFF"/>
                </a:solidFill>
                <a:latin typeface="Arial"/>
                <a:ea typeface="ＭＳ Ｐゴシック" pitchFamily="34" charset="-128"/>
                <a:cs typeface="Arial"/>
              </a:rPr>
              <a:t>'</a:t>
            </a:r>
            <a:r>
              <a:rPr lang="en-US" sz="2800" b="1" dirty="0">
                <a:solidFill>
                  <a:srgbClr val="FFFFFF"/>
                </a:solidFill>
                <a:latin typeface="Arial"/>
                <a:ea typeface="ＭＳ Ｐゴシック" pitchFamily="34" charset="-128"/>
                <a:cs typeface="Arial"/>
              </a:rPr>
              <a:t>s reach out to more of our own people living in “our own backyard”!</a:t>
            </a:r>
          </a:p>
        </p:txBody>
      </p:sp>
    </p:spTree>
    <p:extLst>
      <p:ext uri="{BB962C8B-B14F-4D97-AF65-F5344CB8AC3E}">
        <p14:creationId xmlns:p14="http://schemas.microsoft.com/office/powerpoint/2010/main" val="122921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298700" y="228600"/>
            <a:ext cx="4686300" cy="533400"/>
          </a:xfrm>
        </p:spPr>
        <p:txBody>
          <a:bodyPr/>
          <a:lstStyle/>
          <a:p>
            <a:pPr eaLnBrk="1" hangingPunct="1"/>
            <a:r>
              <a:rPr lang="en-US" sz="3200" b="1" i="1">
                <a:solidFill>
                  <a:srgbClr val="800000"/>
                </a:solidFill>
                <a:latin typeface="Arial" charset="0"/>
                <a:ea typeface="ＭＳ Ｐゴシック" charset="0"/>
                <a:cs typeface="Arial" charset="0"/>
              </a:rPr>
              <a:t>Our Vision is to…</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Church</a:t>
              </a: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2944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en-US" b="1" dirty="0">
                <a:latin typeface="Arial" charset="0"/>
                <a:ea typeface="ＭＳ Ｐゴシック" charset="0"/>
                <a:cs typeface="ＭＳ Ｐゴシック" charset="0"/>
              </a:rPr>
              <a:t>Our Mission Giving</a:t>
            </a: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5" y="1676400"/>
            <a:ext cx="3643313"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5"/>
          <p:cNvSpPr>
            <a:spLocks noChangeArrowheads="1"/>
          </p:cNvSpPr>
          <p:nvPr/>
        </p:nvSpPr>
        <p:spPr bwMode="auto">
          <a:xfrm>
            <a:off x="35496" y="2780928"/>
            <a:ext cx="2736304"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Thailand</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Vietnam</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India</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Mongolia</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Philippines</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Myanmar</a:t>
            </a:r>
          </a:p>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Pakistan</a:t>
            </a:r>
          </a:p>
        </p:txBody>
      </p:sp>
      <p:sp>
        <p:nvSpPr>
          <p:cNvPr id="6" name="Rectangle 5"/>
          <p:cNvSpPr>
            <a:spLocks noChangeArrowheads="1"/>
          </p:cNvSpPr>
          <p:nvPr/>
        </p:nvSpPr>
        <p:spPr bwMode="auto">
          <a:xfrm>
            <a:off x="2555776" y="2791544"/>
            <a:ext cx="288032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Bangladesh</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Afghanistan</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Nepal</a:t>
            </a:r>
          </a:p>
        </p:txBody>
      </p:sp>
    </p:spTree>
    <p:extLst>
      <p:ext uri="{BB962C8B-B14F-4D97-AF65-F5344CB8AC3E}">
        <p14:creationId xmlns:p14="http://schemas.microsoft.com/office/powerpoint/2010/main" val="2115659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7064875"/>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en-US" sz="5400" b="1" dirty="0">
                <a:solidFill>
                  <a:srgbClr val="000000"/>
                </a:solidFill>
                <a:latin typeface="Arial" charset="0"/>
                <a:ea typeface="ＭＳ Ｐゴシック" charset="0"/>
                <a:cs typeface="ＭＳ Ｐゴシック" charset="0"/>
              </a:rPr>
              <a:t>20%</a:t>
            </a:r>
          </a:p>
        </p:txBody>
      </p:sp>
    </p:spTree>
    <p:extLst>
      <p:ext uri="{BB962C8B-B14F-4D97-AF65-F5344CB8AC3E}">
        <p14:creationId xmlns:p14="http://schemas.microsoft.com/office/powerpoint/2010/main" val="266713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Open door to mission trips</a:t>
            </a:r>
          </a:p>
        </p:txBody>
      </p:sp>
      <p:sp>
        <p:nvSpPr>
          <p:cNvPr id="5" name="Rectangle 2"/>
          <p:cNvSpPr txBox="1">
            <a:spLocks noChangeArrowheads="1"/>
          </p:cNvSpPr>
          <p:nvPr/>
        </p:nvSpPr>
        <p:spPr bwMode="auto">
          <a:xfrm>
            <a:off x="4590007" y="2134312"/>
            <a:ext cx="4243550"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600" b="1" dirty="0">
                <a:solidFill>
                  <a:prstClr val="white"/>
                </a:solidFill>
                <a:effectLst>
                  <a:glow rad="165100">
                    <a:prstClr val="black"/>
                  </a:glow>
                </a:effectLst>
                <a:ea typeface="ＭＳ Ｐゴシック" charset="0"/>
              </a:rPr>
              <a:t>NLT</a:t>
            </a:r>
            <a:r>
              <a:rPr lang="en-US"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6" y="2016919"/>
            <a:ext cx="3152589" cy="4017517"/>
          </a:xfrm>
          <a:prstGeom prst="rect">
            <a:avLst/>
          </a:prstGeom>
        </p:spPr>
      </p:pic>
    </p:spTree>
    <p:extLst>
      <p:ext uri="{BB962C8B-B14F-4D97-AF65-F5344CB8AC3E}">
        <p14:creationId xmlns:p14="http://schemas.microsoft.com/office/powerpoint/2010/main" val="4206968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56 Teaching Trips (1997-2015)</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SRI LANKA</a:t>
            </a:r>
          </a:p>
        </p:txBody>
      </p:sp>
    </p:spTree>
    <p:extLst>
      <p:ext uri="{BB962C8B-B14F-4D97-AF65-F5344CB8AC3E}">
        <p14:creationId xmlns:p14="http://schemas.microsoft.com/office/powerpoint/2010/main" val="3835901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92813" y="3751263"/>
            <a:ext cx="2617787" cy="196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6" name="Picture 7" descr="2007092011024717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a:solidFill>
                  <a:srgbClr val="800000"/>
                </a:solidFill>
                <a:latin typeface="Calibri" charset="0"/>
                <a:ea typeface="ＭＳ Ｐゴシック" charset="0"/>
                <a:cs typeface="ＭＳ Ｐゴシック" charset="0"/>
              </a:rPr>
              <a:t>2010 MISSION TRIP</a:t>
            </a:r>
          </a:p>
        </p:txBody>
      </p:sp>
      <p:sp>
        <p:nvSpPr>
          <p:cNvPr id="241669" name="Title 1"/>
          <p:cNvSpPr txBox="1">
            <a:spLocks/>
          </p:cNvSpPr>
          <p:nvPr/>
        </p:nvSpPr>
        <p:spPr bwMode="auto">
          <a:xfrm>
            <a:off x="228600" y="4724400"/>
            <a:ext cx="6783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3100">
              <a:solidFill>
                <a:srgbClr val="000000"/>
              </a:solidFill>
              <a:latin typeface="Calibri" charset="0"/>
            </a:endParaRPr>
          </a:p>
          <a:p>
            <a:pPr algn="ctr" fontAlgn="base">
              <a:lnSpc>
                <a:spcPct val="80000"/>
              </a:lnSpc>
              <a:spcBef>
                <a:spcPct val="0"/>
              </a:spcBef>
              <a:spcAft>
                <a:spcPct val="0"/>
              </a:spcAft>
            </a:pPr>
            <a:r>
              <a:rPr lang="en-US" sz="4000">
                <a:solidFill>
                  <a:srgbClr val="800000"/>
                </a:solidFill>
                <a:latin typeface="Calibri" charset="0"/>
              </a:rPr>
              <a:t>What? Teaching </a:t>
            </a:r>
          </a:p>
          <a:p>
            <a:pPr algn="ctr" fontAlgn="base">
              <a:lnSpc>
                <a:spcPct val="80000"/>
              </a:lnSpc>
              <a:spcBef>
                <a:spcPct val="0"/>
              </a:spcBef>
              <a:spcAft>
                <a:spcPct val="0"/>
              </a:spcAft>
            </a:pPr>
            <a:endParaRPr lang="en-US" sz="3100">
              <a:solidFill>
                <a:srgbClr val="000000"/>
              </a:solidFill>
              <a:latin typeface="Calibri" charset="0"/>
            </a:endParaRPr>
          </a:p>
          <a:p>
            <a:pPr algn="ctr" fontAlgn="base">
              <a:lnSpc>
                <a:spcPct val="80000"/>
              </a:lnSpc>
              <a:spcBef>
                <a:spcPct val="0"/>
              </a:spcBef>
              <a:spcAft>
                <a:spcPct val="0"/>
              </a:spcAft>
            </a:pPr>
            <a:endParaRPr lang="en-US" sz="3100">
              <a:solidFill>
                <a:srgbClr val="000000"/>
              </a:solidFill>
              <a:latin typeface="Calibri"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2500">
              <a:solidFill>
                <a:srgbClr val="000000"/>
              </a:solidFill>
              <a:latin typeface="Calibri" charset="0"/>
            </a:endParaRPr>
          </a:p>
          <a:p>
            <a:pPr algn="ctr" fontAlgn="base">
              <a:lnSpc>
                <a:spcPct val="80000"/>
              </a:lnSpc>
              <a:spcBef>
                <a:spcPct val="0"/>
              </a:spcBef>
              <a:spcAft>
                <a:spcPct val="0"/>
              </a:spcAft>
            </a:pPr>
            <a:r>
              <a:rPr lang="en-US" sz="4000">
                <a:solidFill>
                  <a:srgbClr val="800000"/>
                </a:solidFill>
                <a:latin typeface="Calibri" charset="0"/>
              </a:rPr>
              <a:t>Where? MONGOLIA</a:t>
            </a:r>
          </a:p>
          <a:p>
            <a:pPr algn="ctr" fontAlgn="base">
              <a:lnSpc>
                <a:spcPct val="80000"/>
              </a:lnSpc>
              <a:spcBef>
                <a:spcPct val="0"/>
              </a:spcBef>
              <a:spcAft>
                <a:spcPct val="0"/>
              </a:spcAft>
            </a:pPr>
            <a:endParaRPr lang="en-US" sz="250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endParaRPr lang="en-US" sz="3100">
              <a:solidFill>
                <a:srgbClr val="000000"/>
              </a:solidFill>
              <a:latin typeface="Calibri" charset="0"/>
            </a:endParaRPr>
          </a:p>
          <a:p>
            <a:pPr algn="ctr" fontAlgn="base">
              <a:lnSpc>
                <a:spcPct val="90000"/>
              </a:lnSpc>
              <a:spcBef>
                <a:spcPct val="0"/>
              </a:spcBef>
              <a:spcAft>
                <a:spcPct val="0"/>
              </a:spcAft>
            </a:pPr>
            <a:r>
              <a:rPr lang="en-US" sz="4000">
                <a:solidFill>
                  <a:srgbClr val="800000"/>
                </a:solidFill>
                <a:latin typeface="Calibri" charset="0"/>
              </a:rPr>
              <a:t>When? September 4-12, 2010</a:t>
            </a:r>
          </a:p>
          <a:p>
            <a:pPr algn="ctr" fontAlgn="base">
              <a:lnSpc>
                <a:spcPct val="90000"/>
              </a:lnSpc>
              <a:spcBef>
                <a:spcPct val="0"/>
              </a:spcBef>
              <a:spcAft>
                <a:spcPct val="0"/>
              </a:spcAft>
            </a:pPr>
            <a:endParaRPr lang="en-US" sz="3100">
              <a:solidFill>
                <a:srgbClr val="000000"/>
              </a:solidFill>
              <a:latin typeface="Calibri" charset="0"/>
            </a:endParaRPr>
          </a:p>
          <a:p>
            <a:pPr algn="ctr" fontAlgn="base">
              <a:lnSpc>
                <a:spcPct val="90000"/>
              </a:lnSpc>
              <a:spcBef>
                <a:spcPct val="0"/>
              </a:spcBef>
              <a:spcAft>
                <a:spcPct val="0"/>
              </a:spcAft>
            </a:pPr>
            <a:endParaRPr lang="en-US" sz="3100">
              <a:solidFill>
                <a:srgbClr val="000000"/>
              </a:solidFill>
              <a:latin typeface="Calibri" charset="0"/>
            </a:endParaRPr>
          </a:p>
        </p:txBody>
      </p:sp>
    </p:spTree>
    <p:extLst>
      <p:ext uri="{BB962C8B-B14F-4D97-AF65-F5344CB8AC3E}">
        <p14:creationId xmlns:p14="http://schemas.microsoft.com/office/powerpoint/2010/main" val="2403666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en-US" sz="6600">
                <a:solidFill>
                  <a:srgbClr val="800000"/>
                </a:solidFill>
                <a:latin typeface="Calibri" charset="0"/>
                <a:ea typeface="ＭＳ Ｐゴシック" charset="0"/>
                <a:cs typeface="ＭＳ Ｐゴシック" charset="0"/>
              </a:rPr>
              <a:t>2012 MYANMAR MISSION</a:t>
            </a:r>
          </a:p>
        </p:txBody>
      </p:sp>
      <p:sp>
        <p:nvSpPr>
          <p:cNvPr id="162821" name="Title 1"/>
          <p:cNvSpPr txBox="1">
            <a:spLocks/>
          </p:cNvSpPr>
          <p:nvPr/>
        </p:nvSpPr>
        <p:spPr bwMode="auto">
          <a:xfrm>
            <a:off x="228600" y="4724400"/>
            <a:ext cx="8802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31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What?	Officiating &amp; Teaching </a:t>
            </a:r>
            <a:endParaRPr lang="en-US" sz="3100" b="1" dirty="0">
              <a:solidFill>
                <a:srgbClr val="000000"/>
              </a:solidFill>
              <a:latin typeface="Calibri" charset="0"/>
            </a:endParaRPr>
          </a:p>
          <a:p>
            <a:pPr algn="ctr" fontAlgn="base">
              <a:lnSpc>
                <a:spcPct val="80000"/>
              </a:lnSpc>
              <a:spcBef>
                <a:spcPct val="0"/>
              </a:spcBef>
              <a:spcAft>
                <a:spcPct val="0"/>
              </a:spcAft>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0"/>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Where?	YANGON</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4000" b="1">
                <a:solidFill>
                  <a:srgbClr val="800000"/>
                </a:solidFill>
                <a:latin typeface="Calibri" charset="0"/>
              </a:rPr>
              <a:t>When?	30 Nov-3 Dec</a:t>
            </a: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Who?	Lewis &amp; Barbara Winkler</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Tree>
    <p:extLst>
      <p:ext uri="{BB962C8B-B14F-4D97-AF65-F5344CB8AC3E}">
        <p14:creationId xmlns:p14="http://schemas.microsoft.com/office/powerpoint/2010/main" val="28794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sz="6000" b="1" dirty="0">
                <a:effectLst>
                  <a:glow rad="165100">
                    <a:schemeClr val="tx1"/>
                  </a:glow>
                </a:effectLst>
                <a:ea typeface="ＭＳ Ｐゴシック" charset="0"/>
              </a:rPr>
              <a:t>Who hates unity?</a:t>
            </a: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No one.</a:t>
            </a:r>
          </a:p>
        </p:txBody>
      </p:sp>
    </p:spTree>
    <p:extLst>
      <p:ext uri="{BB962C8B-B14F-4D97-AF65-F5344CB8AC3E}">
        <p14:creationId xmlns:p14="http://schemas.microsoft.com/office/powerpoint/2010/main" val="327330952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sz="5400" b="1" dirty="0">
                <a:effectLst>
                  <a:glow rad="165100">
                    <a:schemeClr val="tx1"/>
                  </a:glow>
                </a:effectLst>
                <a:ea typeface="ＭＳ Ｐゴシック" charset="0"/>
              </a:rPr>
              <a:t>Invitations to Reach Outside Singapore in 2016</a:t>
            </a: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Thailand: </a:t>
            </a: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Myanmar: Jonathan Stone</a:t>
            </a:r>
          </a:p>
        </p:txBody>
      </p:sp>
    </p:spTree>
    <p:extLst>
      <p:ext uri="{BB962C8B-B14F-4D97-AF65-F5344CB8AC3E}">
        <p14:creationId xmlns:p14="http://schemas.microsoft.com/office/powerpoint/2010/main" val="406072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en-US" sz="6600" dirty="0">
                <a:solidFill>
                  <a:srgbClr val="800000"/>
                </a:solidFill>
                <a:latin typeface="Calibri" charset="0"/>
                <a:ea typeface="ＭＳ Ｐゴシック" charset="0"/>
                <a:cs typeface="ＭＳ Ｐゴシック" charset="0"/>
              </a:rPr>
              <a:t>Myanmar 2016?</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281894"/>
            <a:ext cx="5273859" cy="3955394"/>
          </a:xfrm>
          <a:prstGeom prst="rect">
            <a:avLst/>
          </a:prstGeom>
        </p:spPr>
      </p:pic>
    </p:spTree>
    <p:extLst>
      <p:ext uri="{BB962C8B-B14F-4D97-AF65-F5344CB8AC3E}">
        <p14:creationId xmlns:p14="http://schemas.microsoft.com/office/powerpoint/2010/main" val="414126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3" cstate="screen">
            <a:extLst>
              <a:ext uri="{28A0092B-C50C-407E-A947-70E740481C1C}">
                <a14:useLocalDpi xmlns:a14="http://schemas.microsoft.com/office/drawing/2010/main"/>
              </a:ext>
            </a:extLst>
          </a:blip>
          <a:srcRect/>
          <a:stretch>
            <a:fillRect/>
          </a:stretch>
        </p:blipFill>
        <p:spPr>
          <a:xfrm>
            <a:off x="-1471506" y="-2882274"/>
            <a:ext cx="13455506" cy="89703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en-US" sz="2800" b="1" dirty="0">
                <a:latin typeface="Comic Sans MS" charset="0"/>
              </a:rPr>
              <a:t>The </a:t>
            </a:r>
            <a:r>
              <a:rPr lang="en-US" sz="2800" b="1" dirty="0" err="1">
                <a:latin typeface="Comic Sans MS" charset="0"/>
              </a:rPr>
              <a:t>Coreas</a:t>
            </a:r>
            <a:r>
              <a:rPr lang="en-US" sz="2800" b="1" dirty="0">
                <a:latin typeface="Comic Sans MS" charset="0"/>
              </a:rPr>
              <a:t> in Bangkok, Thailand since July 2008</a:t>
            </a:r>
            <a:endParaRPr lang="th-TH" sz="2800" b="1" dirty="0">
              <a:latin typeface="Comic Sans MS" charset="0"/>
            </a:endParaRPr>
          </a:p>
        </p:txBody>
      </p:sp>
    </p:spTree>
    <p:extLst>
      <p:ext uri="{BB962C8B-B14F-4D97-AF65-F5344CB8AC3E}">
        <p14:creationId xmlns:p14="http://schemas.microsoft.com/office/powerpoint/2010/main" val="1380842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07" y="0"/>
            <a:ext cx="9186007" cy="6878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en-GB" b="1" dirty="0">
                <a:solidFill>
                  <a:schemeClr val="bg1"/>
                </a:solidFill>
              </a:rPr>
              <a:t>Manik</a:t>
            </a:r>
            <a:r>
              <a:rPr lang="fr-FR" b="1" dirty="0">
                <a:solidFill>
                  <a:schemeClr val="bg1"/>
                </a:solidFill>
              </a:rPr>
              <a:t>'</a:t>
            </a:r>
            <a:r>
              <a:rPr lang="en-GB" b="1" dirty="0">
                <a:solidFill>
                  <a:schemeClr val="bg1"/>
                </a:solidFill>
              </a:rPr>
              <a:t>s International Church Plant</a:t>
            </a:r>
          </a:p>
        </p:txBody>
      </p:sp>
    </p:spTree>
    <p:extLst>
      <p:ext uri="{BB962C8B-B14F-4D97-AF65-F5344CB8AC3E}">
        <p14:creationId xmlns:p14="http://schemas.microsoft.com/office/powerpoint/2010/main" val="189828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50" y="-100013"/>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lstStyle/>
          <a:p>
            <a:r>
              <a:rPr lang="en-US">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3400" y="914400"/>
            <a:ext cx="35814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17" name="Picture 2" descr="Albina_director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9638" y="685800"/>
            <a:ext cx="3617912"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400" b="1">
                <a:solidFill>
                  <a:srgbClr val="000000"/>
                </a:solidFill>
              </a:rPr>
              <a:t>Albina Chan</a:t>
            </a:r>
          </a:p>
        </p:txBody>
      </p:sp>
    </p:spTree>
    <p:extLst>
      <p:ext uri="{BB962C8B-B14F-4D97-AF65-F5344CB8AC3E}">
        <p14:creationId xmlns:p14="http://schemas.microsoft.com/office/powerpoint/2010/main" val="29919226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en-US" sz="6600" b="1" dirty="0">
                <a:effectLst>
                  <a:glow rad="165100">
                    <a:schemeClr val="tx1"/>
                  </a:glow>
                </a:effectLst>
                <a:ea typeface="ＭＳ Ｐゴシック" charset="0"/>
              </a:rPr>
              <a:t>Prison</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8800" b="1" i="1" dirty="0">
                <a:effectLst>
                  <a:glow rad="165100">
                    <a:prstClr val="black"/>
                  </a:glow>
                </a:effectLst>
                <a:latin typeface="Noteworthy Light"/>
                <a:ea typeface="ＭＳ Ｐゴシック" charset="0"/>
                <a:cs typeface="Noteworthy Light"/>
              </a:rPr>
              <a:t>EVANGELISM</a:t>
            </a:r>
          </a:p>
        </p:txBody>
      </p:sp>
    </p:spTree>
    <p:extLst>
      <p:ext uri="{BB962C8B-B14F-4D97-AF65-F5344CB8AC3E}">
        <p14:creationId xmlns:p14="http://schemas.microsoft.com/office/powerpoint/2010/main" val="1627014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Ineffective Evangelism</a:t>
            </a:r>
          </a:p>
        </p:txBody>
      </p:sp>
    </p:spTree>
    <p:extLst>
      <p:ext uri="{BB962C8B-B14F-4D97-AF65-F5344CB8AC3E}">
        <p14:creationId xmlns:p14="http://schemas.microsoft.com/office/powerpoint/2010/main" val="16839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en-US" b="1" dirty="0">
                <a:effectLst>
                  <a:glow rad="165100">
                    <a:schemeClr val="tx1"/>
                  </a:glow>
                </a:effectLst>
                <a:ea typeface="ＭＳ Ｐゴシック" charset="0"/>
              </a:rPr>
              <a:t>Let</a:t>
            </a:r>
            <a:r>
              <a:rPr lang="fr-FR" b="1" dirty="0">
                <a:effectLst>
                  <a:glow rad="165100">
                    <a:schemeClr val="tx1"/>
                  </a:glow>
                </a:effectLst>
                <a:ea typeface="ＭＳ Ｐゴシック" charset="0"/>
              </a:rPr>
              <a:t>'</a:t>
            </a:r>
            <a:r>
              <a:rPr lang="en-US" b="1" dirty="0">
                <a:effectLst>
                  <a:glow rad="165100">
                    <a:schemeClr val="tx1"/>
                  </a:glow>
                </a:effectLst>
                <a:ea typeface="ＭＳ Ｐゴシック" charset="0"/>
              </a:rPr>
              <a:t>s be enfolding</a:t>
            </a:r>
          </a:p>
        </p:txBody>
      </p:sp>
      <p:pic>
        <p:nvPicPr>
          <p:cNvPr id="2" name="Picture 1"/>
          <p:cNvPicPr>
            <a:picLocks noChangeAspect="1"/>
          </p:cNvPicPr>
          <p:nvPr/>
        </p:nvPicPr>
        <p:blipFill>
          <a:blip r:embed="rId3"/>
          <a:stretch>
            <a:fillRect/>
          </a:stretch>
        </p:blipFill>
        <p:spPr>
          <a:xfrm>
            <a:off x="21057" y="44450"/>
            <a:ext cx="5790552" cy="6813550"/>
          </a:xfrm>
          <a:prstGeom prst="rect">
            <a:avLst/>
          </a:prstGeom>
        </p:spPr>
      </p:pic>
    </p:spTree>
    <p:extLst>
      <p:ext uri="{BB962C8B-B14F-4D97-AF65-F5344CB8AC3E}">
        <p14:creationId xmlns:p14="http://schemas.microsoft.com/office/powerpoint/2010/main" val="16839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en-US" sz="4800" b="1" dirty="0">
                <a:effectLst>
                  <a:glow rad="165100">
                    <a:schemeClr val="tx1"/>
                  </a:glow>
                </a:effectLst>
                <a:ea typeface="ＭＳ Ｐゴシック" charset="0"/>
              </a:rPr>
              <a:t>Your place of work is a mission field too!</a:t>
            </a:r>
          </a:p>
        </p:txBody>
      </p:sp>
      <p:sp>
        <p:nvSpPr>
          <p:cNvPr id="5" name="Rectangle 2"/>
          <p:cNvSpPr txBox="1">
            <a:spLocks noChangeArrowheads="1"/>
          </p:cNvSpPr>
          <p:nvPr/>
        </p:nvSpPr>
        <p:spPr bwMode="auto">
          <a:xfrm>
            <a:off x="0" y="3486948"/>
            <a:ext cx="5605741" cy="27503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(3:8)</a:t>
            </a:r>
          </a:p>
        </p:txBody>
      </p:sp>
    </p:spTree>
    <p:extLst>
      <p:ext uri="{BB962C8B-B14F-4D97-AF65-F5344CB8AC3E}">
        <p14:creationId xmlns:p14="http://schemas.microsoft.com/office/powerpoint/2010/main" val="716797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sz="6000" b="1" dirty="0">
                <a:effectLst>
                  <a:glow rad="165100">
                    <a:schemeClr val="tx1"/>
                  </a:glow>
                </a:effectLst>
                <a:ea typeface="ＭＳ Ｐゴシック" charset="0"/>
              </a:rPr>
              <a:t>Just talk to people!</a:t>
            </a:r>
          </a:p>
        </p:txBody>
      </p:sp>
      <p:sp>
        <p:nvSpPr>
          <p:cNvPr id="5" name="Rectangle 2"/>
          <p:cNvSpPr txBox="1">
            <a:spLocks noChangeArrowheads="1"/>
          </p:cNvSpPr>
          <p:nvPr/>
        </p:nvSpPr>
        <p:spPr bwMode="auto">
          <a:xfrm>
            <a:off x="4746888" y="2069525"/>
            <a:ext cx="4362160"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a:t>
            </a:r>
            <a:br>
              <a:rPr lang="en-US" sz="4000" b="1" dirty="0">
                <a:solidFill>
                  <a:prstClr val="white"/>
                </a:solidFill>
                <a:effectLst>
                  <a:glow rad="165100">
                    <a:schemeClr val="tx1"/>
                  </a:glow>
                </a:effectLst>
                <a:ea typeface="ＭＳ Ｐゴシック" charset="0"/>
              </a:rPr>
            </a:br>
            <a:r>
              <a:rPr lang="en-US" sz="4000" b="1" dirty="0">
                <a:solidFill>
                  <a:prstClr val="white"/>
                </a:solidFill>
                <a:effectLst>
                  <a:glow rad="165100">
                    <a:schemeClr val="tx1"/>
                  </a:glow>
                </a:effectLst>
                <a:ea typeface="ＭＳ Ｐゴシック" charset="0"/>
              </a:rPr>
              <a:t>(3:8)</a:t>
            </a:r>
          </a:p>
        </p:txBody>
      </p:sp>
    </p:spTree>
    <p:extLst>
      <p:ext uri="{BB962C8B-B14F-4D97-AF65-F5344CB8AC3E}">
        <p14:creationId xmlns:p14="http://schemas.microsoft.com/office/powerpoint/2010/main" val="16839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en-US" sz="5400" b="1" dirty="0">
                <a:effectLst>
                  <a:glow rad="165100">
                    <a:schemeClr val="tx1"/>
                  </a:glow>
                </a:effectLst>
                <a:ea typeface="ＭＳ Ｐゴシック" charset="0"/>
              </a:rPr>
              <a:t>Our Huddle</a:t>
            </a: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Thank God for making us one despite our many countries!</a:t>
            </a: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185448711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So 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a:effectLst>
                  <a:glow rad="165100">
                    <a:schemeClr val="tx1"/>
                  </a:glow>
                </a:effectLst>
                <a:ea typeface="ＭＳ Ｐゴシック" charset="0"/>
              </a:rPr>
              <a:t>In two ways…</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schemeClr val="tx1"/>
                  </a:glow>
                </a:effectLst>
                <a:ea typeface="ＭＳ Ｐゴシック" charset="0"/>
              </a:rPr>
              <a:t>Rev. 3:7-13</a:t>
            </a:r>
          </a:p>
        </p:txBody>
      </p:sp>
    </p:spTree>
    <p:extLst>
      <p:ext uri="{BB962C8B-B14F-4D97-AF65-F5344CB8AC3E}">
        <p14:creationId xmlns:p14="http://schemas.microsoft.com/office/powerpoint/2010/main" val="2532966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1.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7507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2. Christ promises </a:t>
            </a:r>
            <a:r>
              <a:rPr lang="en-US" sz="4800" b="1" dirty="0">
                <a:solidFill>
                  <a:srgbClr val="FFFF00"/>
                </a:solidFill>
                <a:effectLst>
                  <a:glow rad="165100">
                    <a:schemeClr val="tx1"/>
                  </a:glow>
                </a:effectLst>
                <a:ea typeface="ＭＳ Ｐゴシック" charset="0"/>
              </a:rPr>
              <a:t>rewards</a:t>
            </a:r>
            <a:r>
              <a:rPr lang="en-US" sz="4800" b="1" dirty="0">
                <a:effectLst>
                  <a:glow rad="165100">
                    <a:schemeClr val="tx1"/>
                  </a:glow>
                </a:effectLst>
                <a:ea typeface="ＭＳ Ｐゴシック" charset="0"/>
              </a:rPr>
              <a:t> for service (3:9-13).</a:t>
            </a:r>
          </a:p>
        </p:txBody>
      </p:sp>
    </p:spTree>
    <p:extLst>
      <p:ext uri="{BB962C8B-B14F-4D97-AF65-F5344CB8AC3E}">
        <p14:creationId xmlns:p14="http://schemas.microsoft.com/office/powerpoint/2010/main" val="868146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keeps Christ</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156988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267983" y="836712"/>
              <a:ext cx="4320002" cy="3373772"/>
            </a:xfrm>
            <a:prstGeom prst="rect">
              <a:avLst/>
            </a:prstGeom>
            <a:noFill/>
          </p:spPr>
          <p:txBody>
            <a:bodyPr>
              <a:spAutoFit/>
            </a:bodyPr>
            <a:lstStyle/>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Christ promised Philadelphia believers benefits for their perseverance (3:9-13) </a:t>
              </a:r>
            </a:p>
          </p:txBody>
        </p:sp>
      </p:gr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40431566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effectLst>
                  <a:glow rad="165100">
                    <a:schemeClr val="tx1"/>
                  </a:glow>
                </a:effectLst>
                <a:ea typeface="ＭＳ Ｐゴシック" charset="0"/>
              </a:rPr>
              <a:t>"Look, I will force those who belong to Satan</a:t>
            </a:r>
            <a:r>
              <a:rPr lang="fr-FR" sz="3200" b="1" dirty="0">
                <a:effectLst>
                  <a:glow rad="165100">
                    <a:schemeClr val="tx1"/>
                  </a:glow>
                </a:effectLst>
                <a:ea typeface="ＭＳ Ｐゴシック" charset="0"/>
              </a:rPr>
              <a:t>'</a:t>
            </a:r>
            <a:r>
              <a:rPr lang="en-US" sz="3200" b="1" dirty="0">
                <a:effectLst>
                  <a:glow rad="165100">
                    <a:schemeClr val="tx1"/>
                  </a:glow>
                </a:effectLst>
                <a:ea typeface="ＭＳ Ｐゴシック" charset="0"/>
              </a:rPr>
              <a:t>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4098969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ext Box 7"/>
          <p:cNvSpPr txBox="1">
            <a:spLocks noChangeArrowheads="1"/>
          </p:cNvSpPr>
          <p:nvPr/>
        </p:nvSpPr>
        <p:spPr bwMode="auto">
          <a:xfrm>
            <a:off x="2664955"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chemeClr val="bg1"/>
                </a:solidFill>
                <a:latin typeface="Arial"/>
                <a:cs typeface="Arial"/>
              </a:rPr>
              <a:t>Judgment</a:t>
            </a:r>
          </a:p>
        </p:txBody>
      </p:sp>
      <p:sp>
        <p:nvSpPr>
          <p:cNvPr id="50189" name="Rectangle 1037"/>
          <p:cNvSpPr>
            <a:spLocks noGrp="1" noChangeArrowheads="1"/>
          </p:cNvSpPr>
          <p:nvPr>
            <p:ph type="title" idx="4294967295"/>
          </p:nvPr>
        </p:nvSpPr>
        <p:spPr>
          <a:xfrm>
            <a:off x="0" y="457200"/>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12077106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r>
              <a:rPr lang="en-US" b="1" dirty="0">
                <a:solidFill>
                  <a:schemeClr val="bg1"/>
                </a:solidFill>
                <a:ea typeface="ＭＳ Ｐゴシック" charset="0"/>
              </a:rPr>
              <a:t>When will the Rapture occur?</a:t>
            </a:r>
            <a:endParaRPr lang="en-US" dirty="0">
              <a:ea typeface="ＭＳ Ｐゴシック" charset="0"/>
            </a:endParaRPr>
          </a:p>
        </p:txBody>
      </p:sp>
    </p:spTree>
    <p:extLst>
      <p:ext uri="{BB962C8B-B14F-4D97-AF65-F5344CB8AC3E}">
        <p14:creationId xmlns:p14="http://schemas.microsoft.com/office/powerpoint/2010/main" val="162803409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a:solidFill>
                  <a:srgbClr val="FFFF99"/>
                </a:solidFill>
                <a:effectLst>
                  <a:outerShdw blurRad="38100" dist="38100" dir="2700000" algn="tl">
                    <a:srgbClr val="000000"/>
                  </a:outerShdw>
                </a:effectLst>
                <a:latin typeface="Arial"/>
                <a:ea typeface="ＭＳ Ｐゴシック" charset="0"/>
                <a:cs typeface="Arial"/>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1" name="Text Box 7"/>
          <p:cNvSpPr txBox="1">
            <a:spLocks noChangeArrowheads="1"/>
          </p:cNvSpPr>
          <p:nvPr/>
        </p:nvSpPr>
        <p:spPr bwMode="auto">
          <a:xfrm>
            <a:off x="390849" y="2343834"/>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Bwgrkl" charset="0"/>
                <a:cs typeface="Arial"/>
              </a:rPr>
              <a:t>ek</a:t>
            </a:r>
            <a:r>
              <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endParaRPr kumimoji="0" lang="en-US" sz="36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Bwgrkl" charset="0"/>
              <a:cs typeface="Arial"/>
            </a:endParaRPr>
          </a:p>
        </p:txBody>
      </p:sp>
      <p:sp>
        <p:nvSpPr>
          <p:cNvPr id="23" name="Text Box 7"/>
          <p:cNvSpPr txBox="1">
            <a:spLocks noChangeArrowheads="1"/>
          </p:cNvSpPr>
          <p:nvPr/>
        </p:nvSpPr>
        <p:spPr bwMode="auto">
          <a:xfrm>
            <a:off x="-12348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Bwgrkl" charset="0"/>
                <a:cs typeface="Arial"/>
              </a:rPr>
              <a:t>eis</a:t>
            </a:r>
            <a:endParaRPr kumimoji="0" lang="en-US" sz="36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5" name="Text Box 7"/>
          <p:cNvSpPr txBox="1">
            <a:spLocks noChangeArrowheads="1"/>
          </p:cNvSpPr>
          <p:nvPr/>
        </p:nvSpPr>
        <p:spPr bwMode="auto">
          <a:xfrm>
            <a:off x="11280" y="3496877"/>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Bwgrkl" charset="0"/>
                <a:cs typeface="Arial"/>
              </a:rPr>
              <a:t>dia</a:t>
            </a:r>
            <a:endParaRPr kumimoji="0" lang="en-US" sz="36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into</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097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through</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539759" y="1466455"/>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from, out of, away from</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Bwgrkl" charset="0"/>
                <a:cs typeface="Arial"/>
              </a:rPr>
              <a:t>peri</a:t>
            </a:r>
            <a:endParaRPr kumimoji="0" lang="en-US" sz="36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around</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03389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p>
        </p:txBody>
      </p:sp>
      <p:sp>
        <p:nvSpPr>
          <p:cNvPr id="5837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447799" y="3276600"/>
            <a:ext cx="31226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5837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5837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a:ea typeface="ＭＳ Ｐゴシック" charset="0"/>
                <a:cs typeface="Arial"/>
              </a:rPr>
              <a:t>Judgment</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58383"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 will keep you from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ek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the hour of testing that will come upon the whole world, 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(Rev. 3:10)</a:t>
            </a: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18139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eis</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Rapture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492797" y="3276600"/>
            <a:ext cx="307920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a:ea typeface="ＭＳ Ｐゴシック" charset="0"/>
                <a:cs typeface="Arial"/>
              </a:rPr>
              <a:t>Judgment</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 will keep you from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ek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the hour of testing that will come upon the whole world, 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ek</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dia</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into</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through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from, out of, away from</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908661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9600" b="1" dirty="0">
                <a:effectLst>
                  <a:glow rad="165100">
                    <a:schemeClr val="tx1"/>
                  </a:glow>
                </a:effectLst>
                <a:ea typeface="ＭＳ Ｐゴシック" charset="0"/>
              </a:rPr>
              <a:t>The Huddle</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3" y="1791919"/>
            <a:ext cx="6846685" cy="4766018"/>
          </a:xfrm>
          <a:prstGeom prst="rect">
            <a:avLst/>
          </a:prstGeom>
        </p:spPr>
      </p:pic>
    </p:spTree>
    <p:extLst>
      <p:ext uri="{BB962C8B-B14F-4D97-AF65-F5344CB8AC3E}">
        <p14:creationId xmlns:p14="http://schemas.microsoft.com/office/powerpoint/2010/main" val="1640897933"/>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504266" y="3276600"/>
            <a:ext cx="3048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1000 years</a:t>
            </a: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endParaRPr kumimoji="0" lang="en-US" sz="36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a:ea typeface="ＭＳ Ｐゴシック" charset="0"/>
                <a:cs typeface="Arial"/>
              </a:rPr>
              <a:t>Judgment</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0" y="4643438"/>
            <a:ext cx="5410200"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Each time this </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phrase occurs… </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the enemies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of the church are always in mind</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Mounce</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5334000" y="1395413"/>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 will keep you from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ek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the hour of testing that will come upon the whole world, </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(Rev. 3:10)</a:t>
            </a:r>
            <a:endParaRPr kumimoji="0" lang="en-US" sz="32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645157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522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2135212"/>
            <a:ext cx="5943600" cy="41021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He promises rewards for perseverance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am coming soon. Hold on to what you have, so that no one will take away your crown" (NLT).</a:t>
            </a:r>
          </a:p>
        </p:txBody>
      </p:sp>
    </p:spTree>
    <p:extLst>
      <p:ext uri="{BB962C8B-B14F-4D97-AF65-F5344CB8AC3E}">
        <p14:creationId xmlns:p14="http://schemas.microsoft.com/office/powerpoint/2010/main" val="4165334462"/>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en-US" b="1" dirty="0">
                <a:effectLst>
                  <a:glow rad="165100">
                    <a:schemeClr val="tx1"/>
                  </a:glow>
                </a:effectLst>
                <a:ea typeface="ＭＳ Ｐゴシック" charset="0"/>
              </a:rPr>
              <a:t>Rewards can be lost!</a:t>
            </a:r>
          </a:p>
        </p:txBody>
      </p:sp>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effectLst>
                  <a:glow rad="165100">
                    <a:schemeClr val="tx1"/>
                  </a:glow>
                </a:effectLst>
                <a:ea typeface="ＭＳ Ｐゴシック" charset="0"/>
              </a:rPr>
              <a:t>"Watch out that you do not lose what we have worked so hard to achieve. Be diligent so that you receive your full reward" (2 John 8 </a:t>
            </a:r>
            <a:r>
              <a:rPr lang="en-US" sz="2800" b="1" dirty="0">
                <a:effectLst>
                  <a:glow rad="165100">
                    <a:schemeClr val="tx1"/>
                  </a:glow>
                </a:effectLst>
                <a:ea typeface="ＭＳ Ｐゴシック" charset="0"/>
              </a:rPr>
              <a:t>NLT</a:t>
            </a:r>
            <a:r>
              <a:rPr lang="en-US" sz="3200" b="1" dirty="0">
                <a:effectLst>
                  <a:glow rad="165100">
                    <a:schemeClr val="tx1"/>
                  </a:glow>
                </a:effectLst>
                <a:ea typeface="ＭＳ Ｐゴシック" charset="0"/>
              </a:rPr>
              <a:t>)</a:t>
            </a:r>
          </a:p>
        </p:txBody>
      </p:sp>
    </p:spTree>
    <p:extLst>
      <p:ext uri="{BB962C8B-B14F-4D97-AF65-F5344CB8AC3E}">
        <p14:creationId xmlns:p14="http://schemas.microsoft.com/office/powerpoint/2010/main" val="1840269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840799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3200" b="1" dirty="0">
                <a:solidFill>
                  <a:srgbClr val="FFFFFF"/>
                </a:solidFill>
                <a:latin typeface="Arial" charset="0"/>
                <a:ea typeface="ＭＳ Ｐゴシック" charset="0"/>
              </a:rPr>
              <a:t>Philadelphia pillars fell in many earthquakes</a:t>
            </a:r>
          </a:p>
        </p:txBody>
      </p:sp>
    </p:spTree>
    <p:extLst>
      <p:ext uri="{BB962C8B-B14F-4D97-AF65-F5344CB8AC3E}">
        <p14:creationId xmlns:p14="http://schemas.microsoft.com/office/powerpoint/2010/main" val="1725272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2400">
                <a:solidFill>
                  <a:srgbClr val="FFFFFF"/>
                </a:solidFill>
                <a:latin typeface="Arial" charset="0"/>
                <a:ea typeface="ＭＳ Ｐゴシック" charset="0"/>
              </a:rPr>
              <a:t>Philadelphia Church of St John columns</a:t>
            </a:r>
          </a:p>
        </p:txBody>
      </p:sp>
    </p:spTree>
    <p:extLst>
      <p:ext uri="{BB962C8B-B14F-4D97-AF65-F5344CB8AC3E}">
        <p14:creationId xmlns:p14="http://schemas.microsoft.com/office/powerpoint/2010/main" val="1488722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10" name="TextBox 9"/>
          <p:cNvSpPr txBox="1"/>
          <p:nvPr/>
        </p:nvSpPr>
        <p:spPr>
          <a:xfrm>
            <a:off x="48559" y="255240"/>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Philadelphus</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Box 33"/>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Neo Caesarea</a:t>
            </a:r>
          </a:p>
        </p:txBody>
      </p:sp>
      <p:sp>
        <p:nvSpPr>
          <p:cNvPr id="35" name="TextBox 34"/>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Plabia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Alesehir</a:t>
            </a: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 (today)</a:t>
            </a:r>
          </a:p>
        </p:txBody>
      </p:sp>
    </p:spTree>
    <p:extLst>
      <p:ext uri="{BB962C8B-B14F-4D97-AF65-F5344CB8AC3E}">
        <p14:creationId xmlns:p14="http://schemas.microsoft.com/office/powerpoint/2010/main" val="1004503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10"/>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34"/>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35"/>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34" grpId="0" animBg="1"/>
      <p:bldP spid="35" grpId="0" animBg="1"/>
      <p:bldP spid="3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Jesus will reward our service too!</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34781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en-US" b="1" dirty="0">
                <a:effectLst>
                  <a:glow rad="165100">
                    <a:schemeClr val="tx1"/>
                  </a:glow>
                </a:effectLst>
                <a:ea typeface="ＭＳ Ｐゴシック" charset="0"/>
              </a:rPr>
              <a:t>Albert Einstein</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600" b="1" dirty="0"/>
              <a:t>"If people are good only because they fear punishment, and hope for reward, then we are a sorry lot indeed." </a:t>
            </a:r>
            <a:endParaRPr lang="en-US" sz="3600" b="1" dirty="0">
              <a:effectLst>
                <a:glow rad="165100">
                  <a:schemeClr val="tx1"/>
                </a:glow>
              </a:effectLst>
              <a:ea typeface="ＭＳ Ｐゴシック" charset="0"/>
            </a:endParaRPr>
          </a:p>
        </p:txBody>
      </p:sp>
    </p:spTree>
    <p:extLst>
      <p:ext uri="{BB962C8B-B14F-4D97-AF65-F5344CB8AC3E}">
        <p14:creationId xmlns:p14="http://schemas.microsoft.com/office/powerpoint/2010/main" val="4095212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en-US" sz="7200" b="1" i="1" dirty="0">
                <a:effectLst>
                  <a:glow rad="177800">
                    <a:schemeClr val="tx1"/>
                  </a:glow>
                </a:effectLst>
                <a:latin typeface="Arial" charset="0"/>
                <a:ea typeface="ＭＳ Ｐゴシック" charset="0"/>
              </a:rPr>
              <a:t>Rewards are not wrong</a:t>
            </a:r>
          </a:p>
        </p:txBody>
      </p:sp>
      <p:pic>
        <p:nvPicPr>
          <p:cNvPr id="4" name="Picture 3"/>
          <p:cNvPicPr>
            <a:picLocks noChangeAspect="1"/>
          </p:cNvPicPr>
          <p:nvPr/>
        </p:nvPicPr>
        <p:blipFill>
          <a:blip r:embed="rId3"/>
          <a:stretch>
            <a:fillRect/>
          </a:stretch>
        </p:blipFill>
        <p:spPr>
          <a:xfrm>
            <a:off x="137750" y="3688506"/>
            <a:ext cx="9034879" cy="3169494"/>
          </a:xfrm>
          <a:prstGeom prst="rect">
            <a:avLst/>
          </a:prstGeom>
        </p:spPr>
      </p:pic>
    </p:spTree>
    <p:extLst>
      <p:ext uri="{BB962C8B-B14F-4D97-AF65-F5344CB8AC3E}">
        <p14:creationId xmlns:p14="http://schemas.microsoft.com/office/powerpoint/2010/main" val="2235428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prstClr val="white"/>
                </a:solidFill>
                <a:effectLst>
                  <a:glow rad="165100">
                    <a:prstClr val="black"/>
                  </a:glow>
                </a:effectLst>
                <a:ea typeface="ＭＳ Ｐゴシック" charset="0"/>
              </a:rPr>
              <a:t>Worship • Unity • Focus</a:t>
            </a: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prstClr val="white"/>
                </a:solidFill>
                <a:effectLst>
                  <a:glow rad="165100">
                    <a:prstClr val="black"/>
                  </a:glow>
                </a:effectLst>
                <a:ea typeface="ＭＳ Ｐゴシック" charset="0"/>
              </a:rPr>
              <a:t>THE HOLY HUDDLE</a:t>
            </a:r>
          </a:p>
        </p:txBody>
      </p:sp>
    </p:spTree>
    <p:extLst>
      <p:ext uri="{BB962C8B-B14F-4D97-AF65-F5344CB8AC3E}">
        <p14:creationId xmlns:p14="http://schemas.microsoft.com/office/powerpoint/2010/main" val="768470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Tree>
    <p:extLst>
      <p:ext uri="{BB962C8B-B14F-4D97-AF65-F5344CB8AC3E}">
        <p14:creationId xmlns:p14="http://schemas.microsoft.com/office/powerpoint/2010/main" val="23707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98710009"/>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8441128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Christ promises </a:t>
            </a:r>
            <a:r>
              <a:rPr lang="en-US" sz="4800" b="1" dirty="0">
                <a:solidFill>
                  <a:srgbClr val="FFFF00"/>
                </a:solidFill>
                <a:effectLst>
                  <a:glow rad="165100">
                    <a:schemeClr val="tx1"/>
                  </a:glow>
                </a:effectLst>
                <a:ea typeface="ＭＳ Ｐゴシック" charset="0"/>
              </a:rPr>
              <a:t>rewards</a:t>
            </a:r>
            <a:r>
              <a:rPr lang="en-US" sz="4800" b="1" dirty="0">
                <a:effectLst>
                  <a:glow rad="165100">
                    <a:schemeClr val="tx1"/>
                  </a:glow>
                </a:effectLst>
                <a:ea typeface="ＭＳ Ｐゴシック" charset="0"/>
              </a:rPr>
              <a:t> for service (3:9-13).</a:t>
            </a:r>
          </a:p>
        </p:txBody>
      </p:sp>
    </p:spTree>
    <p:extLst>
      <p:ext uri="{BB962C8B-B14F-4D97-AF65-F5344CB8AC3E}">
        <p14:creationId xmlns:p14="http://schemas.microsoft.com/office/powerpoint/2010/main" val="890284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en-US" sz="6000" b="1" dirty="0">
                <a:effectLst>
                  <a:glow rad="165100">
                    <a:schemeClr val="tx1"/>
                  </a:glow>
                </a:effectLst>
                <a:ea typeface="ＭＳ Ｐゴシック" charset="0"/>
              </a:rPr>
              <a:t>Main Idea</a:t>
            </a: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prstClr val="white"/>
                </a:solidFill>
                <a:effectLst>
                  <a:glow rad="165100">
                    <a:schemeClr val="tx1"/>
                  </a:glow>
                </a:effectLst>
                <a:ea typeface="ＭＳ Ｐゴシック" charset="0"/>
              </a:rPr>
              <a:t>Jesus gives us both </a:t>
            </a:r>
            <a:r>
              <a:rPr lang="en-US" sz="4800" b="1" dirty="0">
                <a:solidFill>
                  <a:srgbClr val="FFFF00"/>
                </a:solidFill>
                <a:effectLst>
                  <a:glow rad="165100">
                    <a:schemeClr val="tx1"/>
                  </a:glow>
                </a:effectLst>
                <a:ea typeface="ＭＳ Ｐゴシック" charset="0"/>
              </a:rPr>
              <a:t>opportunities</a:t>
            </a:r>
            <a:r>
              <a:rPr lang="en-US" sz="4800" b="1" dirty="0">
                <a:solidFill>
                  <a:prstClr val="white"/>
                </a:solidFill>
                <a:effectLst>
                  <a:glow rad="165100">
                    <a:schemeClr val="tx1"/>
                  </a:glow>
                </a:effectLst>
                <a:ea typeface="ＭＳ Ｐゴシック" charset="0"/>
              </a:rPr>
              <a:t> and </a:t>
            </a:r>
            <a:r>
              <a:rPr lang="en-US" sz="4800" b="1" dirty="0">
                <a:solidFill>
                  <a:srgbClr val="FFFF00"/>
                </a:solidFill>
                <a:effectLst>
                  <a:glow rad="165100">
                    <a:schemeClr val="tx1"/>
                  </a:glow>
                </a:effectLst>
                <a:ea typeface="ＭＳ Ｐゴシック" charset="0"/>
              </a:rPr>
              <a:t>rewards</a:t>
            </a:r>
            <a:r>
              <a:rPr lang="en-US" sz="4800" b="1" dirty="0">
                <a:solidFill>
                  <a:prstClr val="white"/>
                </a:solidFill>
                <a:effectLst>
                  <a:glow rad="165100">
                    <a:schemeClr val="tx1"/>
                  </a:glow>
                </a:effectLst>
                <a:ea typeface="ＭＳ Ｐゴシック" charset="0"/>
              </a:rPr>
              <a:t> for witness </a:t>
            </a:r>
          </a:p>
        </p:txBody>
      </p:sp>
    </p:spTree>
    <p:extLst>
      <p:ext uri="{BB962C8B-B14F-4D97-AF65-F5344CB8AC3E}">
        <p14:creationId xmlns:p14="http://schemas.microsoft.com/office/powerpoint/2010/main" val="10461662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prstClr val="white"/>
                </a:solidFill>
                <a:effectLst>
                  <a:glow rad="165100">
                    <a:prstClr val="black"/>
                  </a:glow>
                </a:effectLst>
                <a:ea typeface="ＭＳ Ｐゴシック" charset="0"/>
              </a:rPr>
              <a:t>Worship • Unity • Focus</a:t>
            </a: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prstClr val="white"/>
                </a:solidFill>
                <a:effectLst>
                  <a:glow rad="165100">
                    <a:prstClr val="black"/>
                  </a:glow>
                </a:effectLst>
                <a:ea typeface="ＭＳ Ｐゴシック" charset="0"/>
              </a:rPr>
              <a:t>THE HOLY HUDDLE</a:t>
            </a:r>
          </a:p>
        </p:txBody>
      </p:sp>
      <p:sp>
        <p:nvSpPr>
          <p:cNvPr id="3" name="Cross 2"/>
          <p:cNvSpPr/>
          <p:nvPr/>
        </p:nvSpPr>
        <p:spPr>
          <a:xfrm rot="19379836">
            <a:off x="1694442" y="212953"/>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32507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What open door has Christ given you for this year?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"I have given you an open door that no one can shut"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4800" b="1" dirty="0">
                <a:effectLst>
                  <a:glow rad="165100">
                    <a:schemeClr val="tx1"/>
                  </a:glow>
                </a:effectLst>
                <a:ea typeface="ＭＳ Ｐゴシック" charset="0"/>
              </a:rPr>
              <a:t>Write it down.</a:t>
            </a:r>
          </a:p>
        </p:txBody>
      </p:sp>
    </p:spTree>
    <p:extLst>
      <p:ext uri="{BB962C8B-B14F-4D97-AF65-F5344CB8AC3E}">
        <p14:creationId xmlns:p14="http://schemas.microsoft.com/office/powerpoint/2010/main" val="40944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582134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2989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The Holy Huddle</a:t>
            </a: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Where everyone </a:t>
            </a:r>
            <a:br>
              <a:rPr lang="en-US" sz="4000" b="1" dirty="0">
                <a:solidFill>
                  <a:prstClr val="white"/>
                </a:solidFill>
                <a:effectLst>
                  <a:glow rad="165100">
                    <a:schemeClr val="tx1"/>
                  </a:glow>
                </a:effectLst>
                <a:ea typeface="ＭＳ Ｐゴシック" charset="0"/>
              </a:rPr>
            </a:br>
            <a:r>
              <a:rPr lang="en-US" sz="4000" b="1" dirty="0">
                <a:solidFill>
                  <a:prstClr val="white"/>
                </a:solidFill>
                <a:effectLst>
                  <a:glow rad="165100">
                    <a:schemeClr val="tx1"/>
                  </a:glow>
                </a:effectLst>
                <a:ea typeface="ＭＳ Ｐゴシック" charset="0"/>
              </a:rPr>
              <a:t>looks • acts • sounds • smells </a:t>
            </a:r>
            <a:br>
              <a:rPr lang="en-US" sz="4000" b="1" dirty="0">
                <a:solidFill>
                  <a:prstClr val="white"/>
                </a:solidFill>
                <a:effectLst>
                  <a:glow rad="165100">
                    <a:schemeClr val="tx1"/>
                  </a:glow>
                </a:effectLst>
                <a:ea typeface="ＭＳ Ｐゴシック" charset="0"/>
              </a:rPr>
            </a:br>
            <a:r>
              <a:rPr lang="en-US" sz="4000" b="1" dirty="0">
                <a:solidFill>
                  <a:prstClr val="white"/>
                </a:solidFill>
                <a:effectLst>
                  <a:glow rad="165100">
                    <a:schemeClr val="tx1"/>
                  </a:glow>
                </a:effectLst>
                <a:ea typeface="ＭＳ Ｐゴシック" charset="0"/>
              </a:rPr>
              <a:t>just like us!</a:t>
            </a:r>
          </a:p>
        </p:txBody>
      </p:sp>
    </p:spTree>
    <p:extLst>
      <p:ext uri="{BB962C8B-B14F-4D97-AF65-F5344CB8AC3E}">
        <p14:creationId xmlns:p14="http://schemas.microsoft.com/office/powerpoint/2010/main" val="303331135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The Holy Huddle</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schemeClr val="tx1"/>
                  </a:glow>
                </a:effectLst>
                <a:ea typeface="ＭＳ Ｐゴシック" charset="0"/>
              </a:rPr>
              <a:t>Uniformity—not unity</a:t>
            </a:r>
          </a:p>
        </p:txBody>
      </p:sp>
    </p:spTree>
    <p:extLst>
      <p:ext uri="{BB962C8B-B14F-4D97-AF65-F5344CB8AC3E}">
        <p14:creationId xmlns:p14="http://schemas.microsoft.com/office/powerpoint/2010/main" val="1786683175"/>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3806</TotalTime>
  <Words>4395</Words>
  <Application>Microsoft Macintosh PowerPoint</Application>
  <PresentationFormat>On-screen Show (4:3)</PresentationFormat>
  <Paragraphs>571</Paragraphs>
  <Slides>78</Slides>
  <Notes>77</Notes>
  <HiddenSlides>6</HiddenSlides>
  <MMClips>0</MMClips>
  <ScaleCrop>false</ScaleCrop>
  <HeadingPairs>
    <vt:vector size="6" baseType="variant">
      <vt:variant>
        <vt:lpstr>Fonts Used</vt:lpstr>
      </vt:variant>
      <vt:variant>
        <vt:i4>14</vt:i4>
      </vt:variant>
      <vt:variant>
        <vt:lpstr>Theme</vt:lpstr>
      </vt:variant>
      <vt:variant>
        <vt:i4>18</vt:i4>
      </vt:variant>
      <vt:variant>
        <vt:lpstr>Slide Titles</vt:lpstr>
      </vt:variant>
      <vt:variant>
        <vt:i4>78</vt:i4>
      </vt:variant>
    </vt:vector>
  </HeadingPairs>
  <TitlesOfParts>
    <vt:vector size="110" baseType="lpstr">
      <vt:lpstr>26</vt:lpstr>
      <vt:lpstr>Bwgrkl</vt:lpstr>
      <vt:lpstr>Angsana New</vt:lpstr>
      <vt:lpstr>Arial</vt:lpstr>
      <vt:lpstr>Arial Rounded MT Bold</vt:lpstr>
      <vt:lpstr>Calibri</vt:lpstr>
      <vt:lpstr>Chalkboard</vt:lpstr>
      <vt:lpstr>Comic Sans MS</vt:lpstr>
      <vt:lpstr>Lucida Bright</vt:lpstr>
      <vt:lpstr>Monotype Sorts</vt:lpstr>
      <vt:lpstr>Noteworthy Light</vt:lpstr>
      <vt:lpstr>Times</vt:lpstr>
      <vt:lpstr>Times New Roman</vt:lpstr>
      <vt:lpstr>Wingdings</vt:lpstr>
      <vt:lpstr>16_Blank Presentation</vt:lpstr>
      <vt:lpstr>4_Office Theme</vt:lpstr>
      <vt:lpstr>20_Blank Presentation</vt:lpstr>
      <vt:lpstr>預設簡報設計</vt:lpstr>
      <vt:lpstr>21_Blank Presentation</vt:lpstr>
      <vt:lpstr>18_Blank Presentation</vt:lpstr>
      <vt:lpstr>untitled 1</vt:lpstr>
      <vt:lpstr>9_Default Design</vt:lpstr>
      <vt:lpstr>White</vt:lpstr>
      <vt:lpstr>1_White</vt:lpstr>
      <vt:lpstr>Beam</vt:lpstr>
      <vt:lpstr>15_Default Design</vt:lpstr>
      <vt:lpstr>5_Blank Presentation</vt:lpstr>
      <vt:lpstr>Blank Presentation</vt:lpstr>
      <vt:lpstr>2_Office Theme</vt:lpstr>
      <vt:lpstr>2_Default Design</vt:lpstr>
      <vt:lpstr>8_Blank Presentation</vt:lpstr>
      <vt:lpstr>23_Blank Presentation</vt:lpstr>
      <vt:lpstr>Mistreated Yet Missions-Focused</vt:lpstr>
      <vt:lpstr>Hal Griffith, age 90</vt:lpstr>
      <vt:lpstr>The Huddle</vt:lpstr>
      <vt:lpstr>Who hates unity?</vt:lpstr>
      <vt:lpstr>Our Huddle</vt:lpstr>
      <vt:lpstr>The Huddle</vt:lpstr>
      <vt:lpstr>The Holy Huddle</vt:lpstr>
      <vt:lpstr>The Holy Huddle</vt:lpstr>
      <vt:lpstr>The Holy Huddle</vt:lpstr>
      <vt:lpstr>Why do you like this church?</vt:lpstr>
      <vt:lpstr>Our Vision is to…</vt:lpstr>
      <vt:lpstr>Do you want us to stay small?</vt:lpstr>
      <vt:lpstr>What does Jesus want for us?  Doesn't he want us to reach out?</vt:lpstr>
      <vt:lpstr>Revelation</vt:lpstr>
      <vt:lpstr>Asia in the Roman Empire</vt:lpstr>
      <vt:lpstr>What did John see around him?</vt:lpstr>
      <vt:lpstr>The Chiasm (Rev. 2–3)</vt:lpstr>
      <vt:lpstr>So how does Jesus encourage us to reach out?</vt:lpstr>
      <vt:lpstr>1. Christ opens doors for witness (3:7-8). </vt:lpstr>
      <vt:lpstr>OH NO! NOT EVANGELISM!</vt:lpstr>
      <vt:lpstr>Christ gave Philadelphia opportunities to witness (3:7-8). </vt:lpstr>
      <vt:lpstr>Philadelphia view to south from acropolis</vt:lpstr>
      <vt:lpstr>Where was Philadelphia?</vt:lpstr>
      <vt:lpstr>Philadelphia (Rev. 3:7-13)</vt:lpstr>
      <vt:lpstr>"This is the message from the one who is holy and true, the one who has the key of David"  (3:7b NLT)</vt:lpstr>
      <vt:lpstr>"I will give [Eliakim] the key to the house of David—the highest position in the royal court. When he opens doors, no one will be able to close them; when he closes doors, no one will be able to open them"  (Isa. 22:22 NLT)</vt:lpstr>
      <vt:lpstr>"What he opens, no one can close; and what he closes, no one can open"  (3:7c NLT)</vt:lpstr>
      <vt:lpstr>"I know all the things you do, and I have opened a door for you that no one can close. You have little strength, yet you obeyed my word and did not deny me"  (3:8 NLT).</vt:lpstr>
      <vt:lpstr>Philadelphia (Rev. 3:7-13)</vt:lpstr>
      <vt:lpstr>Jesus has given this church many open doors for witness too!</vt:lpstr>
      <vt:lpstr>Crossroads People Jan 2016</vt:lpstr>
      <vt:lpstr>PowerPoint Presentation</vt:lpstr>
      <vt:lpstr>Our Vision is to…</vt:lpstr>
      <vt:lpstr>Our Mission Giving</vt:lpstr>
      <vt:lpstr>Missions Giving</vt:lpstr>
      <vt:lpstr>Open door to mission trips</vt:lpstr>
      <vt:lpstr>56 Teaching Trips (1997-2015)</vt:lpstr>
      <vt:lpstr>2010 MISSION TRIP</vt:lpstr>
      <vt:lpstr>2012 MYANMAR MISSION</vt:lpstr>
      <vt:lpstr>Invitations to Reach Outside Singapore in 2016</vt:lpstr>
      <vt:lpstr>Myanmar 2016?</vt:lpstr>
      <vt:lpstr>PowerPoint Presentation</vt:lpstr>
      <vt:lpstr>Manik's International Church Plant</vt:lpstr>
      <vt:lpstr>Lakeside Family Centre</vt:lpstr>
      <vt:lpstr>Prison</vt:lpstr>
      <vt:lpstr>Ineffective Evangelism</vt:lpstr>
      <vt:lpstr>Let's be enfolding</vt:lpstr>
      <vt:lpstr>Your place of work is a mission field too!</vt:lpstr>
      <vt:lpstr>Just talk to people!</vt:lpstr>
      <vt:lpstr>So how does Jesus encourage us to reach out?</vt:lpstr>
      <vt:lpstr>1. Christ opens doors for witness (3:7-8). </vt:lpstr>
      <vt:lpstr>2. Christ promises rewards for service (3:9-13).</vt:lpstr>
      <vt:lpstr>Philadelphia (Rev. 3:7-13)</vt:lpstr>
      <vt:lpstr>Christ promises honor before enemies (3:9). </vt:lpstr>
      <vt:lpstr>Deliverance from the Tribulation</vt:lpstr>
      <vt:lpstr>When will the Rapture occur?</vt:lpstr>
      <vt:lpstr>Greek Prepositions</vt:lpstr>
      <vt:lpstr>"Pre-Trib" Rapture</vt:lpstr>
      <vt:lpstr>"Pre-Trib" Rapture</vt:lpstr>
      <vt:lpstr>"Pre-Trib" Rapture</vt:lpstr>
      <vt:lpstr>He promises rewards for perseverance (3:11b). </vt:lpstr>
      <vt:lpstr>Rewards can be lost!</vt:lpstr>
      <vt:lpstr>The Overcomers (Rev. 2–3)</vt:lpstr>
      <vt:lpstr>Philadelphia city from acropolis</vt:lpstr>
      <vt:lpstr>Philadelphia Church of St John columns</vt:lpstr>
      <vt:lpstr>The Overcomers (Rev. 2–3)</vt:lpstr>
      <vt:lpstr>Jesus will reward our service too!</vt:lpstr>
      <vt:lpstr>Albert Einstein</vt:lpstr>
      <vt:lpstr>Rewards are not wrong</vt:lpstr>
      <vt:lpstr>The Future Reign of the Servant Kings</vt:lpstr>
      <vt:lpstr>How does Jesus encourage us to reach out?</vt:lpstr>
      <vt:lpstr>I. Christ opens doors for witness (3:7-8). </vt:lpstr>
      <vt:lpstr>II. Christ promises rewards for service (3:9-13).</vt:lpstr>
      <vt:lpstr>Main Idea</vt:lpstr>
      <vt:lpstr>The Holy Huddle</vt:lpstr>
      <vt:lpstr>What open door has Christ given you for this year? </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Distinguished Yet Dead</dc:title>
  <dc:creator>Rick Griffith</dc:creator>
  <cp:lastModifiedBy>Rick Griffith</cp:lastModifiedBy>
  <cp:revision>137</cp:revision>
  <dcterms:created xsi:type="dcterms:W3CDTF">2014-01-07T10:19:19Z</dcterms:created>
  <dcterms:modified xsi:type="dcterms:W3CDTF">2020-02-24T23:51:56Z</dcterms:modified>
</cp:coreProperties>
</file>